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3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8"/>
  </p:notesMasterIdLst>
  <p:sldIdLst>
    <p:sldId id="261" r:id="rId2"/>
    <p:sldId id="286" r:id="rId3"/>
    <p:sldId id="287" r:id="rId4"/>
    <p:sldId id="289" r:id="rId5"/>
    <p:sldId id="288" r:id="rId6"/>
    <p:sldId id="260" r:id="rId7"/>
    <p:sldId id="290" r:id="rId8"/>
    <p:sldId id="292" r:id="rId9"/>
    <p:sldId id="291" r:id="rId10"/>
    <p:sldId id="262" r:id="rId11"/>
    <p:sldId id="296" r:id="rId12"/>
    <p:sldId id="298" r:id="rId13"/>
    <p:sldId id="297" r:id="rId14"/>
    <p:sldId id="295" r:id="rId15"/>
    <p:sldId id="300" r:id="rId16"/>
    <p:sldId id="299" r:id="rId17"/>
    <p:sldId id="301" r:id="rId18"/>
    <p:sldId id="264" r:id="rId19"/>
    <p:sldId id="302" r:id="rId20"/>
    <p:sldId id="303" r:id="rId21"/>
    <p:sldId id="265" r:id="rId22"/>
    <p:sldId id="266" r:id="rId23"/>
    <p:sldId id="281" r:id="rId24"/>
    <p:sldId id="267" r:id="rId25"/>
    <p:sldId id="284" r:id="rId26"/>
    <p:sldId id="283" r:id="rId27"/>
  </p:sldIdLst>
  <p:sldSz cx="12192000" cy="6858000"/>
  <p:notesSz cx="7104063" cy="10234613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libri Light" panose="020F0302020204030204" pitchFamily="34" charset="0"/>
      <p:regular r:id="rId33"/>
      <p:italic r:id="rId34"/>
    </p:embeddedFont>
    <p:embeddedFont>
      <p:font typeface="华文细黑" panose="02010600040101010101" pitchFamily="2" charset="-122"/>
      <p:regular r:id="rId35"/>
    </p:embeddedFont>
    <p:embeddedFont>
      <p:font typeface="华文新魏" panose="02010800040101010101" pitchFamily="2" charset="-122"/>
      <p:regular r:id="rId36"/>
    </p:embeddedFont>
    <p:embeddedFont>
      <p:font typeface="微软雅黑" panose="020B0503020204020204" pitchFamily="34" charset="-122"/>
      <p:regular r:id="rId37"/>
      <p:bold r:id="rId3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8" autoAdjust="0"/>
    <p:restoredTop sz="81852" autoAdjust="0"/>
  </p:normalViewPr>
  <p:slideViewPr>
    <p:cSldViewPr snapToGrid="0">
      <p:cViewPr varScale="1">
        <p:scale>
          <a:sx n="100" d="100"/>
          <a:sy n="100" d="100"/>
        </p:scale>
        <p:origin x="76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-3302" y="-91"/>
      </p:cViewPr>
      <p:guideLst>
        <p:guide orient="horz" pos="3223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364D3E-CE80-4CDF-B000-4A19DD94DB2E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42875" y="768350"/>
            <a:ext cx="6818313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860925"/>
            <a:ext cx="5683250" cy="4605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02F197-FC75-4883-98EF-65AB4A5A5D8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0695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99900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2941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691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95099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1664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99900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187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9780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3004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356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2F197-FC75-4883-98EF-65AB4A5A5D8A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383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25400" y="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1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0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12700" y="-8890"/>
            <a:ext cx="12217400" cy="112553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0" y="1116330"/>
            <a:ext cx="3359150" cy="57416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 userDrawn="1"/>
        </p:nvSpPr>
        <p:spPr bwMode="auto">
          <a:xfrm>
            <a:off x="623888" y="1537653"/>
            <a:ext cx="2003425" cy="10160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600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sp>
        <p:nvSpPr>
          <p:cNvPr id="16" name="文本框 15"/>
          <p:cNvSpPr txBox="1">
            <a:spLocks noChangeArrowheads="1"/>
          </p:cNvSpPr>
          <p:nvPr userDrawn="1"/>
        </p:nvSpPr>
        <p:spPr bwMode="auto">
          <a:xfrm>
            <a:off x="830263" y="2553653"/>
            <a:ext cx="1590675" cy="46196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algn="dist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>
                <a:solidFill>
                  <a:srgbClr val="FFFFFF"/>
                </a:solidFill>
              </a:rPr>
              <a:t>contents</a:t>
            </a:r>
            <a:endParaRPr lang="zh-CN" altLang="en-US" sz="2400">
              <a:solidFill>
                <a:srgbClr val="FFFFFF"/>
              </a:solidFill>
            </a:endParaRPr>
          </a:p>
        </p:txBody>
      </p:sp>
      <p:sp>
        <p:nvSpPr>
          <p:cNvPr id="56" name="文本占位符 148"/>
          <p:cNvSpPr>
            <a:spLocks noGrp="1"/>
          </p:cNvSpPr>
          <p:nvPr>
            <p:ph type="body" sz="quarter" idx="11"/>
          </p:nvPr>
        </p:nvSpPr>
        <p:spPr>
          <a:xfrm>
            <a:off x="5159896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7" name="文本占位符 148"/>
          <p:cNvSpPr>
            <a:spLocks noGrp="1"/>
          </p:cNvSpPr>
          <p:nvPr>
            <p:ph type="body" sz="quarter" idx="12"/>
          </p:nvPr>
        </p:nvSpPr>
        <p:spPr>
          <a:xfrm>
            <a:off x="5159896" y="2650071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8" name="文本占位符 148"/>
          <p:cNvSpPr>
            <a:spLocks noGrp="1"/>
          </p:cNvSpPr>
          <p:nvPr>
            <p:ph type="body" sz="quarter" idx="13"/>
          </p:nvPr>
        </p:nvSpPr>
        <p:spPr>
          <a:xfrm>
            <a:off x="5159896" y="341467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9" name="文本占位符 148"/>
          <p:cNvSpPr>
            <a:spLocks noGrp="1"/>
          </p:cNvSpPr>
          <p:nvPr>
            <p:ph type="body" sz="quarter" idx="14"/>
          </p:nvPr>
        </p:nvSpPr>
        <p:spPr>
          <a:xfrm>
            <a:off x="5159896" y="417927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0" name="文本占位符 148"/>
          <p:cNvSpPr>
            <a:spLocks noGrp="1"/>
          </p:cNvSpPr>
          <p:nvPr>
            <p:ph type="body" sz="quarter" idx="15"/>
          </p:nvPr>
        </p:nvSpPr>
        <p:spPr>
          <a:xfrm>
            <a:off x="5159896" y="49438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1" name="文本占位符 148"/>
          <p:cNvSpPr>
            <a:spLocks noGrp="1"/>
          </p:cNvSpPr>
          <p:nvPr>
            <p:ph type="body" sz="quarter" idx="16"/>
          </p:nvPr>
        </p:nvSpPr>
        <p:spPr>
          <a:xfrm>
            <a:off x="5159896" y="57084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7" name="文本占位符 148"/>
          <p:cNvSpPr>
            <a:spLocks noGrp="1"/>
          </p:cNvSpPr>
          <p:nvPr>
            <p:ph type="body" sz="quarter" idx="17"/>
          </p:nvPr>
        </p:nvSpPr>
        <p:spPr>
          <a:xfrm>
            <a:off x="7392144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8" name="文本占位符 148"/>
          <p:cNvSpPr>
            <a:spLocks noGrp="1"/>
          </p:cNvSpPr>
          <p:nvPr>
            <p:ph type="body" sz="quarter" idx="18"/>
          </p:nvPr>
        </p:nvSpPr>
        <p:spPr>
          <a:xfrm>
            <a:off x="7392144" y="2656557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9" name="文本占位符 148"/>
          <p:cNvSpPr>
            <a:spLocks noGrp="1"/>
          </p:cNvSpPr>
          <p:nvPr>
            <p:ph type="body" sz="quarter" idx="19"/>
          </p:nvPr>
        </p:nvSpPr>
        <p:spPr>
          <a:xfrm>
            <a:off x="7392144" y="341141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0" name="文本占位符 148"/>
          <p:cNvSpPr>
            <a:spLocks noGrp="1"/>
          </p:cNvSpPr>
          <p:nvPr>
            <p:ph type="body" sz="quarter" idx="20"/>
          </p:nvPr>
        </p:nvSpPr>
        <p:spPr>
          <a:xfrm>
            <a:off x="7392144" y="417950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1" name="文本占位符 148"/>
          <p:cNvSpPr>
            <a:spLocks noGrp="1"/>
          </p:cNvSpPr>
          <p:nvPr>
            <p:ph type="body" sz="quarter" idx="21"/>
          </p:nvPr>
        </p:nvSpPr>
        <p:spPr>
          <a:xfrm>
            <a:off x="7392144" y="495667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2" name="文本占位符 148"/>
          <p:cNvSpPr>
            <a:spLocks noGrp="1"/>
          </p:cNvSpPr>
          <p:nvPr>
            <p:ph type="body" sz="quarter" idx="22"/>
          </p:nvPr>
        </p:nvSpPr>
        <p:spPr>
          <a:xfrm>
            <a:off x="7392144" y="570914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23"/>
          </p:nvPr>
        </p:nvSpPr>
        <p:spPr>
          <a:xfrm>
            <a:off x="225425" y="252730"/>
            <a:ext cx="11741785" cy="6032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u="none" strike="noStrike" kern="1200" cap="none" spc="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2024/4/7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10"/>
          <p:cNvGrpSpPr/>
          <p:nvPr/>
        </p:nvGrpSpPr>
        <p:grpSpPr bwMode="auto">
          <a:xfrm>
            <a:off x="4540885" y="1517650"/>
            <a:ext cx="729615" cy="652145"/>
            <a:chOff x="1469675" y="2728606"/>
            <a:chExt cx="2187070" cy="2162788"/>
          </a:xfrm>
        </p:grpSpPr>
        <p:grpSp>
          <p:nvGrpSpPr>
            <p:cNvPr id="7188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36" name="等腰三角形 35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任意多边形 36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7189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34" name="等腰三角形 3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35" name="任意多边形 3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45" name="Copyright Notice"/>
          <p:cNvSpPr/>
          <p:nvPr/>
        </p:nvSpPr>
        <p:spPr bwMode="auto">
          <a:xfrm>
            <a:off x="5549239" y="1608455"/>
            <a:ext cx="5388391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.1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异常处理概述</a:t>
            </a:r>
            <a:endParaRPr lang="en-US" altLang="zh-CN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6" name="Copyright Notice"/>
          <p:cNvSpPr/>
          <p:nvPr/>
        </p:nvSpPr>
        <p:spPr bwMode="auto">
          <a:xfrm>
            <a:off x="5567534" y="2389505"/>
            <a:ext cx="3970171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12.2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异常声明、抛出和捕获</a:t>
            </a:r>
          </a:p>
        </p:txBody>
      </p:sp>
      <p:sp>
        <p:nvSpPr>
          <p:cNvPr id="33" name="Copyright Notice"/>
          <p:cNvSpPr/>
          <p:nvPr/>
        </p:nvSpPr>
        <p:spPr bwMode="auto">
          <a:xfrm>
            <a:off x="5575855" y="3170555"/>
            <a:ext cx="4930953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12.3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异常的捕获顺序</a:t>
            </a:r>
          </a:p>
        </p:txBody>
      </p:sp>
      <p:sp>
        <p:nvSpPr>
          <p:cNvPr id="51" name="Copyright Notice"/>
          <p:cNvSpPr/>
          <p:nvPr/>
        </p:nvSpPr>
        <p:spPr bwMode="auto">
          <a:xfrm>
            <a:off x="5604196" y="4013149"/>
            <a:ext cx="5599958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12.4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自定义异常类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65760" y="154305"/>
            <a:ext cx="9279402" cy="706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12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章 异常处理和文本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I/O</a:t>
            </a:r>
            <a:endParaRPr lang="zh-CN" altLang="en-US" sz="4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12" name="组合 10"/>
          <p:cNvGrpSpPr/>
          <p:nvPr/>
        </p:nvGrpSpPr>
        <p:grpSpPr bwMode="auto">
          <a:xfrm>
            <a:off x="4525645" y="2298700"/>
            <a:ext cx="729615" cy="652145"/>
            <a:chOff x="1469675" y="2728606"/>
            <a:chExt cx="2187070" cy="2162788"/>
          </a:xfrm>
        </p:grpSpPr>
        <p:grpSp>
          <p:nvGrpSpPr>
            <p:cNvPr id="13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14" name="等腰三角形 1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6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17" name="等腰三角形 16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任意多边形 17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9" name="组合 10"/>
          <p:cNvGrpSpPr/>
          <p:nvPr/>
        </p:nvGrpSpPr>
        <p:grpSpPr bwMode="auto">
          <a:xfrm>
            <a:off x="4545965" y="3079750"/>
            <a:ext cx="729615" cy="652145"/>
            <a:chOff x="1469675" y="2728606"/>
            <a:chExt cx="2187070" cy="2162788"/>
          </a:xfrm>
        </p:grpSpPr>
        <p:grpSp>
          <p:nvGrpSpPr>
            <p:cNvPr id="20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21" name="等腰三角形 20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3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24" name="等腰三角形 2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任意多边形 24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52" name="组合 10"/>
          <p:cNvGrpSpPr/>
          <p:nvPr/>
        </p:nvGrpSpPr>
        <p:grpSpPr bwMode="auto">
          <a:xfrm>
            <a:off x="4530725" y="3860800"/>
            <a:ext cx="729615" cy="652145"/>
            <a:chOff x="1469675" y="2728606"/>
            <a:chExt cx="2187070" cy="2162788"/>
          </a:xfrm>
        </p:grpSpPr>
        <p:grpSp>
          <p:nvGrpSpPr>
            <p:cNvPr id="53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54" name="等腰三角形 53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55" name="任意多边形 54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56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57" name="等腰三角形 56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58" name="任意多边形 57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66" name="组合 10"/>
          <p:cNvGrpSpPr/>
          <p:nvPr/>
        </p:nvGrpSpPr>
        <p:grpSpPr bwMode="auto">
          <a:xfrm>
            <a:off x="4566285" y="4772292"/>
            <a:ext cx="729615" cy="652145"/>
            <a:chOff x="1469675" y="2728606"/>
            <a:chExt cx="2187070" cy="2162788"/>
          </a:xfrm>
        </p:grpSpPr>
        <p:grpSp>
          <p:nvGrpSpPr>
            <p:cNvPr id="67" name="组合 4"/>
            <p:cNvGrpSpPr/>
            <p:nvPr/>
          </p:nvGrpSpPr>
          <p:grpSpPr bwMode="auto">
            <a:xfrm flipH="1">
              <a:off x="1469675" y="2728606"/>
              <a:ext cx="2187070" cy="1081394"/>
              <a:chOff x="4956670" y="4443106"/>
              <a:chExt cx="4884016" cy="2414894"/>
            </a:xfrm>
          </p:grpSpPr>
          <p:sp>
            <p:nvSpPr>
              <p:cNvPr id="68" name="等腰三角形 67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69" name="任意多边形 68"/>
              <p:cNvSpPr/>
              <p:nvPr/>
            </p:nvSpPr>
            <p:spPr>
              <a:xfrm>
                <a:off x="4956670" y="4443106"/>
                <a:ext cx="2437476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70" name="组合 7"/>
            <p:cNvGrpSpPr/>
            <p:nvPr/>
          </p:nvGrpSpPr>
          <p:grpSpPr bwMode="auto">
            <a:xfrm flipV="1">
              <a:off x="1469675" y="3810000"/>
              <a:ext cx="2187070" cy="1081394"/>
              <a:chOff x="4956670" y="4443106"/>
              <a:chExt cx="4884016" cy="2414894"/>
            </a:xfrm>
          </p:grpSpPr>
          <p:sp>
            <p:nvSpPr>
              <p:cNvPr id="71" name="等腰三角形 70"/>
              <p:cNvSpPr/>
              <p:nvPr/>
            </p:nvSpPr>
            <p:spPr>
              <a:xfrm>
                <a:off x="4956670" y="4443106"/>
                <a:ext cx="4884016" cy="2414894"/>
              </a:xfrm>
              <a:prstGeom prst="triangle">
                <a:avLst/>
              </a:prstGeom>
              <a:solidFill>
                <a:srgbClr val="4D86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  <p:sp>
            <p:nvSpPr>
              <p:cNvPr id="72" name="任意多边形 71"/>
              <p:cNvSpPr/>
              <p:nvPr/>
            </p:nvSpPr>
            <p:spPr>
              <a:xfrm>
                <a:off x="4956670" y="4443106"/>
                <a:ext cx="2446540" cy="2414894"/>
              </a:xfrm>
              <a:custGeom>
                <a:avLst/>
                <a:gdLst>
                  <a:gd name="connsiteX0" fmla="*/ 2442008 w 2442008"/>
                  <a:gd name="connsiteY0" fmla="*/ 0 h 2414894"/>
                  <a:gd name="connsiteX1" fmla="*/ 2415869 w 2442008"/>
                  <a:gd name="connsiteY1" fmla="*/ 2414894 h 2414894"/>
                  <a:gd name="connsiteX2" fmla="*/ 0 w 2442008"/>
                  <a:gd name="connsiteY2" fmla="*/ 2414894 h 2414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442008" h="2414894">
                    <a:moveTo>
                      <a:pt x="2442008" y="0"/>
                    </a:moveTo>
                    <a:lnTo>
                      <a:pt x="2415869" y="2414894"/>
                    </a:lnTo>
                    <a:lnTo>
                      <a:pt x="0" y="2414894"/>
                    </a:lnTo>
                    <a:close/>
                  </a:path>
                </a:pathLst>
              </a:custGeom>
              <a:solidFill>
                <a:srgbClr val="113A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 sz="240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73" name="Copyright Notice"/>
          <p:cNvSpPr/>
          <p:nvPr/>
        </p:nvSpPr>
        <p:spPr bwMode="auto">
          <a:xfrm>
            <a:off x="5635652" y="4863097"/>
            <a:ext cx="2008096" cy="43476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12.5 </a:t>
            </a:r>
            <a:r>
              <a:rPr lang="zh-CN" altLang="en-US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文本</a:t>
            </a:r>
            <a:r>
              <a:rPr lang="en-US" altLang="zh-CN" sz="2400" b="1" cap="small" dirty="0">
                <a:solidFill>
                  <a:srgbClr val="21537D"/>
                </a:solidFill>
                <a:latin typeface="微软雅黑" panose="020B0503020204020204" charset="-122"/>
                <a:ea typeface="微软雅黑" panose="020B0503020204020204" charset="-122"/>
              </a:rPr>
              <a:t>I/O</a:t>
            </a:r>
            <a:endParaRPr lang="zh-CN" altLang="en-US" sz="2400" b="1" cap="small" dirty="0">
              <a:solidFill>
                <a:srgbClr val="21537D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9132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异常声明、抛出和捕获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44705" y="1347892"/>
            <a:ext cx="11774697" cy="58809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非必检异常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(Unchecked Exception)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是运行时异常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</a:t>
            </a:r>
            <a:r>
              <a:rPr lang="en-US" altLang="zh-CN" sz="2400" dirty="0" err="1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RuntimeException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)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和错误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(Error)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类及它们的子类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, 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非必检异常在方法里可不捕获异常同时方法头可不声明异常，编译器不会报错。但该发生的异常还是要发生。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其它的异常称为</a:t>
            </a: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必检异常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(Checked Exception)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，编译器确保必检异常被</a:t>
            </a: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捕获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或</a:t>
            </a: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声明（即要不在方法里捕获异常，要不在方法头声明异常）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2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捕获：方法可以通过</a:t>
            </a:r>
            <a:r>
              <a:rPr lang="en-US" altLang="zh-CN" sz="22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try/catch</a:t>
            </a:r>
            <a:r>
              <a:rPr lang="zh-CN" altLang="en-US" sz="22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语句来捕获异常</a:t>
            </a:r>
            <a:endParaRPr lang="en-US" altLang="zh-CN" sz="22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2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声明：方法可以在方法头使用</a:t>
            </a:r>
            <a:r>
              <a:rPr lang="en-US" altLang="zh-CN" sz="22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throws</a:t>
            </a:r>
            <a:r>
              <a:rPr lang="zh-CN" altLang="en-US" sz="22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子句声明可能抛出异常</a:t>
            </a:r>
            <a:endParaRPr lang="en-US" altLang="zh-CN" sz="22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方法可以抛出的异常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2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方法里调用</a:t>
            </a:r>
            <a:r>
              <a:rPr lang="en-US" altLang="zh-CN" sz="22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throw</a:t>
            </a:r>
            <a:r>
              <a:rPr lang="zh-CN" altLang="en-US" sz="22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语句直接抛出的任何异常</a:t>
            </a:r>
            <a:endParaRPr lang="en-US" altLang="zh-CN" sz="22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2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调用另一个方法时，由被调用方法间接抛出的异常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u"/>
            </a:pPr>
            <a:endParaRPr lang="zh-CN" altLang="en-US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9132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异常声明、抛出和捕获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44705" y="1347892"/>
            <a:ext cx="11774697" cy="5401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异常声明：由方法声明可能抛出的异常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如果方法不捕获其中发生的必检异常，那么方法必须声明它可能抛出的这些异常</a:t>
            </a:r>
            <a:endParaRPr lang="en-US" altLang="zh-CN" sz="24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通过</a:t>
            </a:r>
            <a:r>
              <a:rPr lang="en-US" altLang="zh-CN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throws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子句声明方法可能抛出的异常。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throws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子句由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throws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关键字和一个以逗号分隔的列表组成，列表列出此方法抛出的所有异常，即一个方法可以声明多个可能抛出的异常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 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例如</a:t>
            </a:r>
          </a:p>
          <a:p>
            <a:pPr lvl="1"/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public void </a:t>
            </a:r>
            <a:r>
              <a:rPr lang="en-US" altLang="zh-CN" sz="2400" dirty="0" err="1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myMethod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() </a:t>
            </a:r>
            <a:r>
              <a:rPr lang="en-US" altLang="zh-CN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throws </a:t>
            </a:r>
            <a:r>
              <a:rPr lang="en-US" altLang="zh-CN" sz="24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IOException</a:t>
            </a:r>
            <a:r>
              <a:rPr lang="en-US" altLang="zh-CN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 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{</a:t>
            </a:r>
          </a:p>
          <a:p>
            <a:pPr lvl="1"/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	</a:t>
            </a:r>
            <a:r>
              <a:rPr lang="en-US" altLang="zh-CN" sz="2400" dirty="0" err="1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InputStream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 in = </a:t>
            </a:r>
          </a:p>
          <a:p>
            <a:pPr lvl="1"/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			new FileInputStream(new File(“C:\\1.txt”));</a:t>
            </a:r>
          </a:p>
          <a:p>
            <a:pPr lvl="1"/>
            <a:r>
              <a:rPr lang="en-US" altLang="zh-CN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}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endParaRPr lang="zh-CN" altLang="en-US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761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9132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异常声明、抛出和捕获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44705" y="1347892"/>
            <a:ext cx="11774697" cy="5401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抛出异常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抛出异常有二种情况</a:t>
            </a:r>
            <a:endParaRPr lang="en-US" altLang="zh-CN" sz="24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间接抛出：执行语句（如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new FileInputStream(new File(“C:\\1.txt”)); 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）或调用方法时由被调用方法抛出的异常</a:t>
            </a:r>
            <a:endParaRPr lang="en-US" altLang="zh-CN" sz="20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显式直接抛出</a:t>
            </a:r>
            <a:endParaRPr lang="en-US" altLang="zh-CN" sz="20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lvl="1">
              <a:lnSpc>
                <a:spcPct val="150000"/>
              </a:lnSpc>
            </a:pP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例如</a:t>
            </a:r>
            <a:endParaRPr lang="en-US" altLang="zh-CN" sz="20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         int i = new Scanner(System.in).</a:t>
            </a:r>
            <a:r>
              <a:rPr lang="en-US" altLang="zh-CN" sz="2000" dirty="0" err="1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nextInt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         if(i &gt; 10){ //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假设应用逻辑要求用户输入整数不能大于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		 </a:t>
            </a:r>
            <a:r>
              <a:rPr lang="en-US" altLang="zh-CN" sz="20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throw new Exception("Input value is too big"); 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         }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endParaRPr lang="zh-CN" altLang="en-US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</p:txBody>
      </p:sp>
      <p:sp>
        <p:nvSpPr>
          <p:cNvPr id="6" name="圆角矩形标注 20">
            <a:extLst>
              <a:ext uri="{FF2B5EF4-FFF2-40B4-BE49-F238E27FC236}">
                <a16:creationId xmlns:a16="http://schemas.microsoft.com/office/drawing/2014/main" id="{C0427E21-FE5B-47BD-A18E-851194F40114}"/>
              </a:ext>
            </a:extLst>
          </p:cNvPr>
          <p:cNvSpPr/>
          <p:nvPr/>
        </p:nvSpPr>
        <p:spPr>
          <a:xfrm>
            <a:off x="4410913" y="6123424"/>
            <a:ext cx="2449385" cy="536794"/>
          </a:xfrm>
          <a:prstGeom prst="wedgeRoundRectCallout">
            <a:avLst>
              <a:gd name="adj1" fmla="val -34375"/>
              <a:gd name="adj2" fmla="val -101701"/>
              <a:gd name="adj3" fmla="val 16667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21">
            <a:extLst>
              <a:ext uri="{FF2B5EF4-FFF2-40B4-BE49-F238E27FC236}">
                <a16:creationId xmlns:a16="http://schemas.microsoft.com/office/drawing/2014/main" id="{450E222D-85FF-4A3A-BBF0-1B9D8EEF0798}"/>
              </a:ext>
            </a:extLst>
          </p:cNvPr>
          <p:cNvSpPr txBox="1"/>
          <p:nvPr/>
        </p:nvSpPr>
        <p:spPr>
          <a:xfrm>
            <a:off x="4410914" y="6212077"/>
            <a:ext cx="2449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显式地用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抛出异常</a:t>
            </a:r>
          </a:p>
        </p:txBody>
      </p:sp>
    </p:spTree>
    <p:extLst>
      <p:ext uri="{BB962C8B-B14F-4D97-AF65-F5344CB8AC3E}">
        <p14:creationId xmlns:p14="http://schemas.microsoft.com/office/powerpoint/2010/main" val="3733357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12.2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9132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异常声明、抛出和捕获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08651" y="1202926"/>
            <a:ext cx="11774697" cy="599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捕获异常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8B71912-F5A2-4E02-AC28-C6F112F0A44F}"/>
              </a:ext>
            </a:extLst>
          </p:cNvPr>
          <p:cNvSpPr txBox="1">
            <a:spLocks noChangeArrowheads="1"/>
          </p:cNvSpPr>
          <p:nvPr/>
        </p:nvSpPr>
        <p:spPr>
          <a:xfrm>
            <a:off x="258651" y="2003792"/>
            <a:ext cx="5105085" cy="4678362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语法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 {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700" i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statements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} catch (</a:t>
            </a:r>
            <a:r>
              <a:rPr lang="en-US" altLang="zh-CN" sz="1700" i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ExceptionType1</a:t>
            </a:r>
            <a:r>
              <a:rPr lang="en-US" altLang="zh-CN" sz="1700" i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id1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700" i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statements1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} catch (</a:t>
            </a:r>
            <a:r>
              <a:rPr lang="en-US" altLang="zh-CN" sz="1700" i="1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ExceptionType2</a:t>
            </a:r>
            <a:r>
              <a:rPr lang="en-US" altLang="zh-CN" sz="1700" i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id2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700" i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statements2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} finally {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700" i="1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statements3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zh-CN" sz="17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当包含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子句时，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finally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子句是可选的。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当包含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finally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子句时，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子句是可选的。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CD5E13EA-C13A-4D3A-963B-E9C38E2CA6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9063" y="1175349"/>
            <a:ext cx="6093080" cy="5506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 defTabSz="444500" eaLnBrk="0" hangingPunct="0"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742950" indent="-285750" defTabSz="444500" eaLnBrk="0" hangingPunct="0"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 marL="1143000" indent="-228600" defTabSz="444500" eaLnBrk="0" hangingPunct="0"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 marL="1600200" indent="-228600" defTabSz="444500" eaLnBrk="0" hangingPunct="0"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 marL="2057400" indent="-228600" defTabSz="444500" eaLnBrk="0" hangingPunct="0"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 marL="2514600" indent="-228600" algn="ctr" defTabSz="4445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6pPr>
            <a:lvl7pPr marL="2971800" indent="-228600" algn="ctr" defTabSz="4445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7pPr>
            <a:lvl8pPr marL="3429000" indent="-228600" algn="ctr" defTabSz="4445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8pPr>
            <a:lvl9pPr marL="3886200" indent="-228600" algn="ctr" defTabSz="4445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9pPr>
          </a:lstStyle>
          <a:p>
            <a:pPr algn="l" eaLnBrk="1" hangingPunct="1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</a:pP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将可能抛出异常的语句放在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块中。当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块中的语句发生异常时，异常由后面的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块捕获处理。</a:t>
            </a:r>
          </a:p>
          <a:p>
            <a:pPr algn="l" eaLnBrk="1" hangingPunct="1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</a:pP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一个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块后面可以有多个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块。</a:t>
            </a:r>
            <a:r>
              <a:rPr lang="zh-CN" altLang="en-US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每个</a:t>
            </a:r>
            <a:r>
              <a:rPr lang="en-US" altLang="zh-CN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块可以处理的异常类型由异常类型参数指定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。异常参数类型必须是从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Throwable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派生的类。</a:t>
            </a:r>
          </a:p>
          <a:p>
            <a:pPr algn="l" eaLnBrk="1" hangingPunct="1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</a:pP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当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块中的语句抛出异常对象时，运行时系统将调用</a:t>
            </a:r>
            <a:r>
              <a:rPr lang="zh-CN" altLang="en-US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第一个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异常对象类型与参数类型匹配的</a:t>
            </a:r>
            <a:r>
              <a:rPr lang="en-US" altLang="zh-CN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子句。</a:t>
            </a:r>
            <a:r>
              <a:rPr lang="zh-CN" altLang="en-US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如果被抛出的异常对象可以被合法地赋值给</a:t>
            </a:r>
            <a:r>
              <a:rPr lang="en-US" altLang="zh-CN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子句的参数，那么系统就认为它是匹配的（和方法调用传参一样，子类异常对象匹配父类型异常参数类型）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。</a:t>
            </a:r>
          </a:p>
          <a:p>
            <a:pPr algn="l" eaLnBrk="1" hangingPunct="1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</a:pPr>
            <a:r>
              <a:rPr lang="zh-CN" altLang="en-US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无论</a:t>
            </a:r>
            <a:r>
              <a:rPr lang="en-US" altLang="zh-CN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</a:t>
            </a:r>
            <a:r>
              <a:rPr lang="zh-CN" altLang="en-US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块中是否发生异常，都会执行</a:t>
            </a:r>
            <a:r>
              <a:rPr lang="en-US" altLang="zh-CN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finally</a:t>
            </a:r>
            <a:r>
              <a:rPr lang="zh-CN" altLang="en-US" sz="17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块中的代码</a:t>
            </a:r>
            <a:r>
              <a:rPr lang="zh-CN" altLang="en-US" sz="17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。通常用于关闭文件或释放其它系统资源。</a:t>
            </a:r>
            <a:endParaRPr lang="en-US" altLang="zh-CN" sz="17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hangingPunct="1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</a:pPr>
            <a:r>
              <a:rPr lang="zh-CN" altLang="en-US" sz="17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处理异常时</a:t>
            </a:r>
            <a:r>
              <a:rPr lang="zh-CN" altLang="en-US" sz="1700" dirty="0">
                <a:latin typeface="微软雅黑" panose="020B0503020204020204" charset="-122"/>
                <a:ea typeface="微软雅黑" panose="020B0503020204020204" charset="-122"/>
              </a:rPr>
              <a:t>，也可以抛出新异常，或者处理完异常后继续向上（本方法调用者）抛出异常以让上层调用者知道发生什么事情：链式异常。</a:t>
            </a:r>
            <a:endParaRPr lang="en-US" altLang="zh-CN" sz="17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algn="l" eaLnBrk="1" hangingPunct="1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o"/>
            </a:pPr>
            <a:endParaRPr lang="zh-CN" altLang="en-US" sz="18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4C43E0F-749C-436D-B9F6-1D1FE4CD77A5}"/>
              </a:ext>
            </a:extLst>
          </p:cNvPr>
          <p:cNvSpPr/>
          <p:nvPr/>
        </p:nvSpPr>
        <p:spPr>
          <a:xfrm>
            <a:off x="157975" y="1425966"/>
            <a:ext cx="11876050" cy="5509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public static String read(String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filePath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String s = null;	</a:t>
            </a:r>
            <a:endParaRPr lang="zh-CN" altLang="en-US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BufferedReader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reader = null; //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BufferedReader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一次读文本文件一行</a:t>
            </a:r>
            <a:endParaRPr lang="en-US" altLang="zh-CN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StringBuffer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buf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= new StringBuffer();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reader = new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BufferedReader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(new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InputStreamReader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(new FileInputStream(new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			File(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filePath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))));	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while( (s =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reader.readLine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()) != null){//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readLine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方法读取到文件末尾返回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null	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   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buf.append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(s).append("\n");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 s =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buf.toString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().trim();</a:t>
            </a:r>
            <a:endParaRPr lang="zh-CN" altLang="en-US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 </a:t>
            </a: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catch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(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FileNotFoundException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e) {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e.printStackTrace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();} </a:t>
            </a: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catch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(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IOException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e) {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e.printStackTrace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finally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if(reader != null) 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{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reader.close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()}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(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IOException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e) {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e.printStackTrace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();}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return s;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4BFC831-FF1D-4600-A63D-65B8D3777390}"/>
              </a:ext>
            </a:extLst>
          </p:cNvPr>
          <p:cNvGrpSpPr/>
          <p:nvPr/>
        </p:nvGrpSpPr>
        <p:grpSpPr>
          <a:xfrm>
            <a:off x="7800344" y="6036164"/>
            <a:ext cx="4086855" cy="744497"/>
            <a:chOff x="8430322" y="5938615"/>
            <a:chExt cx="2912766" cy="744497"/>
          </a:xfrm>
        </p:grpSpPr>
        <p:sp>
          <p:nvSpPr>
            <p:cNvPr id="5" name="圆角矩形标注 20">
              <a:extLst>
                <a:ext uri="{FF2B5EF4-FFF2-40B4-BE49-F238E27FC236}">
                  <a16:creationId xmlns:a16="http://schemas.microsoft.com/office/drawing/2014/main" id="{B2F9C98D-C8F0-4534-8AFF-CEEF310F8CC6}"/>
                </a:ext>
              </a:extLst>
            </p:cNvPr>
            <p:cNvSpPr/>
            <p:nvPr/>
          </p:nvSpPr>
          <p:spPr>
            <a:xfrm>
              <a:off x="8430322" y="5938615"/>
              <a:ext cx="2912766" cy="738664"/>
            </a:xfrm>
            <a:prstGeom prst="wedgeRoundRectCallout">
              <a:avLst>
                <a:gd name="adj1" fmla="val -27259"/>
                <a:gd name="adj2" fmla="val -50534"/>
                <a:gd name="adj3" fmla="val 16667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TextBox 21">
              <a:extLst>
                <a:ext uri="{FF2B5EF4-FFF2-40B4-BE49-F238E27FC236}">
                  <a16:creationId xmlns:a16="http://schemas.microsoft.com/office/drawing/2014/main" id="{9078F8AE-2511-4A1D-8BE6-23DE7F65363D}"/>
                </a:ext>
              </a:extLst>
            </p:cNvPr>
            <p:cNvSpPr txBox="1"/>
            <p:nvPr/>
          </p:nvSpPr>
          <p:spPr>
            <a:xfrm>
              <a:off x="8430322" y="5944448"/>
              <a:ext cx="278242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方法</a:t>
              </a:r>
              <a:r>
                <a:rPr lang="en-US" altLang="zh-CN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read</a:t>
              </a:r>
              <a:r>
                <a:rPr lang="zh-CN" altLang="en-US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内部已经处理了所有可能发生的异常，因此方法首部不需要加</a:t>
              </a:r>
              <a:r>
                <a:rPr lang="en-US" altLang="zh-CN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throws</a:t>
              </a:r>
              <a:r>
                <a:rPr lang="zh-CN" altLang="en-US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声明。同时</a:t>
              </a:r>
              <a:r>
                <a:rPr lang="en-US" altLang="zh-CN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read</a:t>
              </a:r>
              <a:r>
                <a:rPr lang="zh-CN" altLang="en-US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方法的调用代码不需要</a:t>
              </a:r>
              <a:r>
                <a:rPr lang="en-US" altLang="zh-CN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try/catch</a:t>
              </a:r>
              <a:endParaRPr lang="zh-CN" alt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C09082E2-FD4F-44DE-9D3E-56D4798AF5C4}"/>
              </a:ext>
            </a:extLst>
          </p:cNvPr>
          <p:cNvGrpSpPr/>
          <p:nvPr/>
        </p:nvGrpSpPr>
        <p:grpSpPr>
          <a:xfrm>
            <a:off x="8356082" y="1940004"/>
            <a:ext cx="3841447" cy="744498"/>
            <a:chOff x="8192578" y="2274919"/>
            <a:chExt cx="3450782" cy="744498"/>
          </a:xfrm>
        </p:grpSpPr>
        <p:sp>
          <p:nvSpPr>
            <p:cNvPr id="7" name="圆角矩形标注 20">
              <a:extLst>
                <a:ext uri="{FF2B5EF4-FFF2-40B4-BE49-F238E27FC236}">
                  <a16:creationId xmlns:a16="http://schemas.microsoft.com/office/drawing/2014/main" id="{18562982-F333-49AD-8709-6A87D576313B}"/>
                </a:ext>
              </a:extLst>
            </p:cNvPr>
            <p:cNvSpPr/>
            <p:nvPr/>
          </p:nvSpPr>
          <p:spPr>
            <a:xfrm>
              <a:off x="8192578" y="2274919"/>
              <a:ext cx="3450782" cy="738664"/>
            </a:xfrm>
            <a:prstGeom prst="wedgeRoundRectCallout">
              <a:avLst>
                <a:gd name="adj1" fmla="val -60096"/>
                <a:gd name="adj2" fmla="val 50160"/>
                <a:gd name="adj3" fmla="val 16667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TextBox 21">
              <a:extLst>
                <a:ext uri="{FF2B5EF4-FFF2-40B4-BE49-F238E27FC236}">
                  <a16:creationId xmlns:a16="http://schemas.microsoft.com/office/drawing/2014/main" id="{2B047A3D-A08E-4584-B310-8571E3126FD1}"/>
                </a:ext>
              </a:extLst>
            </p:cNvPr>
            <p:cNvSpPr txBox="1"/>
            <p:nvPr/>
          </p:nvSpPr>
          <p:spPr>
            <a:xfrm>
              <a:off x="8192578" y="2280753"/>
              <a:ext cx="345078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new FileInputStream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可能抛出</a:t>
              </a:r>
              <a:r>
                <a:rPr lang="en-US" altLang="zh-CN" sz="1400" dirty="0" err="1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FileNotFoundException</a:t>
              </a:r>
              <a:r>
                <a:rPr lang="zh-CN" altLang="en-US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。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怎么知道的？通过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FileInputStream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构造函数方法头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285094EB-E651-46D4-BD6C-EEE9793609F4}"/>
              </a:ext>
            </a:extLst>
          </p:cNvPr>
          <p:cNvGrpSpPr/>
          <p:nvPr/>
        </p:nvGrpSpPr>
        <p:grpSpPr>
          <a:xfrm>
            <a:off x="8161314" y="4687536"/>
            <a:ext cx="3450782" cy="738664"/>
            <a:chOff x="5748082" y="3487370"/>
            <a:chExt cx="3450782" cy="738664"/>
          </a:xfrm>
        </p:grpSpPr>
        <p:sp>
          <p:nvSpPr>
            <p:cNvPr id="9" name="圆角矩形标注 20">
              <a:extLst>
                <a:ext uri="{FF2B5EF4-FFF2-40B4-BE49-F238E27FC236}">
                  <a16:creationId xmlns:a16="http://schemas.microsoft.com/office/drawing/2014/main" id="{BBB4CAFF-58E2-4651-A27E-530A05A14836}"/>
                </a:ext>
              </a:extLst>
            </p:cNvPr>
            <p:cNvSpPr/>
            <p:nvPr/>
          </p:nvSpPr>
          <p:spPr>
            <a:xfrm>
              <a:off x="5748082" y="3487370"/>
              <a:ext cx="3450782" cy="738664"/>
            </a:xfrm>
            <a:prstGeom prst="wedgeRoundRectCallout">
              <a:avLst>
                <a:gd name="adj1" fmla="val -74765"/>
                <a:gd name="adj2" fmla="val -61841"/>
                <a:gd name="adj3" fmla="val 16667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TextBox 21">
              <a:extLst>
                <a:ext uri="{FF2B5EF4-FFF2-40B4-BE49-F238E27FC236}">
                  <a16:creationId xmlns:a16="http://schemas.microsoft.com/office/drawing/2014/main" id="{783860AA-ABB1-4888-B504-95602D38958B}"/>
                </a:ext>
              </a:extLst>
            </p:cNvPr>
            <p:cNvSpPr txBox="1"/>
            <p:nvPr/>
          </p:nvSpPr>
          <p:spPr>
            <a:xfrm>
              <a:off x="5748082" y="3566356"/>
              <a:ext cx="34507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try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块里可能抛出的二个异常分别被二个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catch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块处理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DEA6905-18E1-47FB-AB95-EABEE5883278}"/>
              </a:ext>
            </a:extLst>
          </p:cNvPr>
          <p:cNvGrpSpPr/>
          <p:nvPr/>
        </p:nvGrpSpPr>
        <p:grpSpPr>
          <a:xfrm>
            <a:off x="3266225" y="6039081"/>
            <a:ext cx="4473159" cy="781074"/>
            <a:chOff x="5748081" y="3523946"/>
            <a:chExt cx="4473159" cy="781074"/>
          </a:xfrm>
        </p:grpSpPr>
        <p:sp>
          <p:nvSpPr>
            <p:cNvPr id="15" name="圆角矩形标注 20">
              <a:extLst>
                <a:ext uri="{FF2B5EF4-FFF2-40B4-BE49-F238E27FC236}">
                  <a16:creationId xmlns:a16="http://schemas.microsoft.com/office/drawing/2014/main" id="{409B9072-013D-4774-AC0E-03B70525DC39}"/>
                </a:ext>
              </a:extLst>
            </p:cNvPr>
            <p:cNvSpPr/>
            <p:nvPr/>
          </p:nvSpPr>
          <p:spPr>
            <a:xfrm>
              <a:off x="5748082" y="3523946"/>
              <a:ext cx="4329390" cy="738664"/>
            </a:xfrm>
            <a:prstGeom prst="wedgeRoundRectCallout">
              <a:avLst>
                <a:gd name="adj1" fmla="val -61248"/>
                <a:gd name="adj2" fmla="val -60190"/>
                <a:gd name="adj3" fmla="val 16667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TextBox 21">
              <a:extLst>
                <a:ext uri="{FF2B5EF4-FFF2-40B4-BE49-F238E27FC236}">
                  <a16:creationId xmlns:a16="http://schemas.microsoft.com/office/drawing/2014/main" id="{BF227CFD-B51F-46F5-B57D-25AE278FD4D9}"/>
                </a:ext>
              </a:extLst>
            </p:cNvPr>
            <p:cNvSpPr txBox="1"/>
            <p:nvPr/>
          </p:nvSpPr>
          <p:spPr>
            <a:xfrm>
              <a:off x="5748081" y="3566356"/>
              <a:ext cx="447315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由于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reader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打开后，执行</a:t>
              </a:r>
              <a:r>
                <a:rPr lang="en-US" altLang="zh-CN" sz="1400" dirty="0" err="1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readLine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时可能抛出异常，因此在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finally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块里关闭流是最合适的地方。注意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close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也可能抛出异常，因此还得用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try/catch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处理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97D958E2-D578-44D6-B84F-0162ED78EF69}"/>
              </a:ext>
            </a:extLst>
          </p:cNvPr>
          <p:cNvGrpSpPr/>
          <p:nvPr/>
        </p:nvGrpSpPr>
        <p:grpSpPr>
          <a:xfrm>
            <a:off x="5502804" y="3466335"/>
            <a:ext cx="3450782" cy="744498"/>
            <a:chOff x="8192578" y="2274919"/>
            <a:chExt cx="3450782" cy="744498"/>
          </a:xfrm>
        </p:grpSpPr>
        <p:sp>
          <p:nvSpPr>
            <p:cNvPr id="18" name="圆角矩形标注 20">
              <a:extLst>
                <a:ext uri="{FF2B5EF4-FFF2-40B4-BE49-F238E27FC236}">
                  <a16:creationId xmlns:a16="http://schemas.microsoft.com/office/drawing/2014/main" id="{B4B2150B-DF03-456E-BF21-2584D778EC0E}"/>
                </a:ext>
              </a:extLst>
            </p:cNvPr>
            <p:cNvSpPr/>
            <p:nvPr/>
          </p:nvSpPr>
          <p:spPr>
            <a:xfrm>
              <a:off x="8192578" y="2274919"/>
              <a:ext cx="3450782" cy="738664"/>
            </a:xfrm>
            <a:prstGeom prst="wedgeRoundRectCallout">
              <a:avLst>
                <a:gd name="adj1" fmla="val -68406"/>
                <a:gd name="adj2" fmla="val -60191"/>
                <a:gd name="adj3" fmla="val 16667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TextBox 21">
              <a:extLst>
                <a:ext uri="{FF2B5EF4-FFF2-40B4-BE49-F238E27FC236}">
                  <a16:creationId xmlns:a16="http://schemas.microsoft.com/office/drawing/2014/main" id="{1864B18F-03EC-43E7-8263-5CFE2711F633}"/>
                </a:ext>
              </a:extLst>
            </p:cNvPr>
            <p:cNvSpPr txBox="1"/>
            <p:nvPr/>
          </p:nvSpPr>
          <p:spPr>
            <a:xfrm>
              <a:off x="8192578" y="2280753"/>
              <a:ext cx="345078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 err="1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readLine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方法可能抛出</a:t>
              </a:r>
              <a:r>
                <a:rPr lang="en-US" altLang="zh-CN" sz="1400" dirty="0" err="1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IOException</a:t>
              </a:r>
              <a:r>
                <a:rPr lang="en-US" altLang="zh-CN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 </a:t>
              </a:r>
              <a:r>
                <a:rPr lang="zh-CN" altLang="en-US" sz="14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。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怎么知道的？通过</a:t>
              </a:r>
              <a:r>
                <a:rPr lang="en-US" altLang="zh-CN" sz="1400" dirty="0" err="1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readLine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的方法头的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throws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声明</a:t>
              </a:r>
            </a:p>
          </p:txBody>
        </p:sp>
      </p:grpSp>
      <p:sp>
        <p:nvSpPr>
          <p:cNvPr id="20" name="文本占位符 1">
            <a:extLst>
              <a:ext uri="{FF2B5EF4-FFF2-40B4-BE49-F238E27FC236}">
                <a16:creationId xmlns:a16="http://schemas.microsoft.com/office/drawing/2014/main" id="{9E217271-51DE-4086-BA6D-BFE2C34D73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12.2</a:t>
            </a:r>
          </a:p>
        </p:txBody>
      </p:sp>
      <p:sp>
        <p:nvSpPr>
          <p:cNvPr id="21" name="文本占位符 2">
            <a:extLst>
              <a:ext uri="{FF2B5EF4-FFF2-40B4-BE49-F238E27FC236}">
                <a16:creationId xmlns:a16="http://schemas.microsoft.com/office/drawing/2014/main" id="{BA5598FB-E373-46A8-9169-C8737DF9D3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91320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异常声明、抛出和捕获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8651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DEA操作演示2">
            <a:hlinkClick r:id="" action="ppaction://media"/>
            <a:extLst>
              <a:ext uri="{FF2B5EF4-FFF2-40B4-BE49-F238E27FC236}">
                <a16:creationId xmlns:a16="http://schemas.microsoft.com/office/drawing/2014/main" id="{551A9397-D0D9-4A98-8F6F-23A75D17E4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8266" y="1153886"/>
            <a:ext cx="10122505" cy="569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80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4C43E0F-749C-436D-B9F6-1D1FE4CD77A5}"/>
              </a:ext>
            </a:extLst>
          </p:cNvPr>
          <p:cNvSpPr/>
          <p:nvPr/>
        </p:nvSpPr>
        <p:spPr>
          <a:xfrm>
            <a:off x="157975" y="2134888"/>
            <a:ext cx="11876050" cy="37856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public class ThrowDeclaration1 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由于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m1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内部处理了所有异常，因此不用加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throws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声明</a:t>
            </a: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public void m1(){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try{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执行可能抛出异常的语句</a:t>
            </a: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catch(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Throwable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e){ 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由于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Throwable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是所有异常的父类，因此这里可以捕获所有异常</a:t>
            </a: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处理异常</a:t>
            </a: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}</a:t>
            </a:r>
          </a:p>
          <a:p>
            <a:endParaRPr lang="en-US" altLang="zh-CN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public void m2(){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m1(); 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由于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m1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没有异常声明，因此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m1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的调用者不需要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try/catch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FA28DD6-0AAA-4F9F-AB14-EEE1DA5D219D}"/>
              </a:ext>
            </a:extLst>
          </p:cNvPr>
          <p:cNvSpPr/>
          <p:nvPr/>
        </p:nvSpPr>
        <p:spPr>
          <a:xfrm>
            <a:off x="244705" y="1347892"/>
            <a:ext cx="11774697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方法异常声明与方法内捕获处理异常的关系（对必检异常）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endParaRPr lang="zh-CN" altLang="en-US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</p:txBody>
      </p:sp>
      <p:sp>
        <p:nvSpPr>
          <p:cNvPr id="21" name="文本占位符 2">
            <a:extLst>
              <a:ext uri="{FF2B5EF4-FFF2-40B4-BE49-F238E27FC236}">
                <a16:creationId xmlns:a16="http://schemas.microsoft.com/office/drawing/2014/main" id="{19DEA454-4317-414D-ADE6-41E3D4F5D4EC}"/>
              </a:ext>
            </a:extLst>
          </p:cNvPr>
          <p:cNvSpPr txBox="1">
            <a:spLocks/>
          </p:cNvSpPr>
          <p:nvPr/>
        </p:nvSpPr>
        <p:spPr bwMode="auto">
          <a:xfrm>
            <a:off x="1649291" y="191320"/>
            <a:ext cx="7394575" cy="496887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异常声明、抛出和捕获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文本占位符 1">
            <a:extLst>
              <a:ext uri="{FF2B5EF4-FFF2-40B4-BE49-F238E27FC236}">
                <a16:creationId xmlns:a16="http://schemas.microsoft.com/office/drawing/2014/main" id="{7F8488F7-9997-42E8-B9D0-666D98D40A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12.2</a:t>
            </a:r>
          </a:p>
        </p:txBody>
      </p:sp>
    </p:spTree>
    <p:extLst>
      <p:ext uri="{BB962C8B-B14F-4D97-AF65-F5344CB8AC3E}">
        <p14:creationId xmlns:p14="http://schemas.microsoft.com/office/powerpoint/2010/main" val="1412939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4C43E0F-749C-436D-B9F6-1D1FE4CD77A5}"/>
              </a:ext>
            </a:extLst>
          </p:cNvPr>
          <p:cNvSpPr/>
          <p:nvPr/>
        </p:nvSpPr>
        <p:spPr>
          <a:xfrm>
            <a:off x="157975" y="1924973"/>
            <a:ext cx="11876050" cy="477053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public class ThrowDeclaration2 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//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m1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内部可能抛出的异常没有处理，因此必须加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throws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声明</a:t>
            </a: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//throws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声明就是告诉方法的调用者，调用本方法可能抛出什么异常</a:t>
            </a: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public void m1()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throws 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IOException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</a:t>
            </a:r>
          </a:p>
          <a:p>
            <a:endParaRPr lang="en-US" altLang="zh-CN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执行可能抛出异常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IOException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的语句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,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但没有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try/catch</a:t>
            </a:r>
          </a:p>
          <a:p>
            <a:endParaRPr lang="en-US" altLang="zh-CN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}</a:t>
            </a:r>
          </a:p>
          <a:p>
            <a:endParaRPr lang="en-US" altLang="zh-CN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public void m2(){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由于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m1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有异常声明，因此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m2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调用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m1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时有第一个选择：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1 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用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try/catch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捕获和处理异常</a:t>
            </a:r>
            <a:endParaRPr lang="en-US" altLang="zh-CN" sz="16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这时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m2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就不用加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throws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异常声明</a:t>
            </a: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 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    m1();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} catch (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IOException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e) 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   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e.printStackTrace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();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FA28DD6-0AAA-4F9F-AB14-EEE1DA5D219D}"/>
              </a:ext>
            </a:extLst>
          </p:cNvPr>
          <p:cNvSpPr/>
          <p:nvPr/>
        </p:nvSpPr>
        <p:spPr>
          <a:xfrm>
            <a:off x="259328" y="1228149"/>
            <a:ext cx="11774697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方法异常声明与方法内捕获处理异常的关系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endParaRPr lang="zh-CN" altLang="en-US" sz="2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</p:txBody>
      </p:sp>
      <p:sp>
        <p:nvSpPr>
          <p:cNvPr id="5" name="文本占位符 1">
            <a:extLst>
              <a:ext uri="{FF2B5EF4-FFF2-40B4-BE49-F238E27FC236}">
                <a16:creationId xmlns:a16="http://schemas.microsoft.com/office/drawing/2014/main" id="{3579665B-865E-4F3A-B600-94E7E0C092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12.2</a:t>
            </a:r>
          </a:p>
        </p:txBody>
      </p:sp>
      <p:sp>
        <p:nvSpPr>
          <p:cNvPr id="6" name="文本占位符 2">
            <a:extLst>
              <a:ext uri="{FF2B5EF4-FFF2-40B4-BE49-F238E27FC236}">
                <a16:creationId xmlns:a16="http://schemas.microsoft.com/office/drawing/2014/main" id="{8AB5E388-0987-470E-A35B-AAE427B924D4}"/>
              </a:ext>
            </a:extLst>
          </p:cNvPr>
          <p:cNvSpPr txBox="1">
            <a:spLocks/>
          </p:cNvSpPr>
          <p:nvPr/>
        </p:nvSpPr>
        <p:spPr bwMode="auto">
          <a:xfrm>
            <a:off x="1649291" y="191320"/>
            <a:ext cx="7394575" cy="496887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异常声明、抛出和捕获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2EEAD7F-9C5A-4C6E-9DA1-B1AE1D64305C}"/>
              </a:ext>
            </a:extLst>
          </p:cNvPr>
          <p:cNvSpPr/>
          <p:nvPr/>
        </p:nvSpPr>
        <p:spPr>
          <a:xfrm>
            <a:off x="4615542" y="5123881"/>
            <a:ext cx="7260772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5400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public void m2() throws </a:t>
            </a:r>
            <a:r>
              <a:rPr lang="en-US" altLang="zh-CN" sz="14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IOException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{</a:t>
            </a:r>
          </a:p>
          <a:p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//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由于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m1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有异常声明，因此</a:t>
            </a:r>
            <a:r>
              <a:rPr lang="en-US" altLang="zh-CN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m2</a:t>
            </a:r>
            <a:r>
              <a:rPr lang="zh-CN" alt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调用</a:t>
            </a:r>
            <a:r>
              <a:rPr lang="en-US" altLang="zh-CN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m1</a:t>
            </a:r>
            <a:r>
              <a:rPr lang="zh-CN" alt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时有第</a:t>
            </a:r>
            <a:r>
              <a:rPr lang="en-US" altLang="zh-CN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2</a:t>
            </a:r>
            <a:r>
              <a:rPr lang="zh-CN" alt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个选择：</a:t>
            </a:r>
            <a:endParaRPr lang="en-US" altLang="zh-CN" sz="14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//2 </a:t>
            </a:r>
            <a:r>
              <a:rPr lang="zh-CN" alt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也在方法头声明异常，方法体里不捕获异常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。</a:t>
            </a:r>
          </a:p>
          <a:p>
            <a:r>
              <a: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这时如果有方法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m3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调用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m2, m3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也就面临二个选择：声明异常或者在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m3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里捕获异常</a:t>
            </a:r>
          </a:p>
          <a:p>
            <a:r>
              <a: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m1();</a:t>
            </a:r>
          </a:p>
          <a:p>
            <a:r>
              <a:rPr lang="en-US" altLang="zh-CN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  <a:endParaRPr lang="zh-CN" altLang="en-US" sz="14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FC8FC51-BDA8-4920-9DB1-08594A99D2DD}"/>
              </a:ext>
            </a:extLst>
          </p:cNvPr>
          <p:cNvSpPr/>
          <p:nvPr/>
        </p:nvSpPr>
        <p:spPr>
          <a:xfrm>
            <a:off x="7652657" y="1425536"/>
            <a:ext cx="4223657" cy="23275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5400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非必检异常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(Unchecked Exception)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是运行时异常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</a:t>
            </a:r>
            <a:r>
              <a:rPr lang="en-US" altLang="zh-CN" sz="1400" dirty="0" err="1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RuntimeException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)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和错误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(Error)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类及它们的子类</a:t>
            </a:r>
            <a:r>
              <a:rPr lang="en-US" altLang="zh-CN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, 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方法可以不捕获同时不声明非必检异常（</a:t>
            </a:r>
            <a:r>
              <a:rPr lang="zh-CN" altLang="en-US" sz="14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注意只是编译器不检查了，但如果真的有异常该抛出还是会抛出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）</a:t>
            </a:r>
            <a:endParaRPr lang="en-US" altLang="zh-CN" sz="1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10/0</a:t>
            </a:r>
            <a:r>
              <a:rPr lang="zh-CN" altLang="en-US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这种异常</a:t>
            </a:r>
            <a:endParaRPr lang="en-US" altLang="zh-CN" sz="1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14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方法如果声明或捕获非必检异常也没问题</a:t>
            </a:r>
            <a:endParaRPr lang="en-US" altLang="zh-CN" sz="14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4893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12.3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82038"/>
            <a:ext cx="9213340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>
              <a:defRPr/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异常的捕获顺序</a:t>
            </a:r>
          </a:p>
        </p:txBody>
      </p:sp>
      <p:sp>
        <p:nvSpPr>
          <p:cNvPr id="6" name="矩形 3"/>
          <p:cNvSpPr txBox="1">
            <a:spLocks noChangeArrowheads="1"/>
          </p:cNvSpPr>
          <p:nvPr/>
        </p:nvSpPr>
        <p:spPr>
          <a:xfrm>
            <a:off x="493355" y="1317809"/>
            <a:ext cx="10980188" cy="503944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每个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根据自己的参数类型捕获相应的类型匹配的异常。</a:t>
            </a:r>
            <a:endParaRPr lang="en-US" altLang="zh-CN" sz="24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由于父类引用参数可接受子类对象，因此，若把</a:t>
            </a:r>
            <a:r>
              <a:rPr lang="en-US" altLang="zh-CN" sz="24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Throwable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作为第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1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个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子句的参数，它将捕获任何类型的异常，导致后续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没有捕获机会。</a:t>
            </a:r>
            <a:endParaRPr lang="en-US" altLang="zh-CN" sz="24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通常将继承链最底层的异常类型作为第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1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个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子句参数，次底层异常类型作为第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2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个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子句参数，以此类推。</a:t>
            </a: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越在前面的</a:t>
            </a:r>
            <a:r>
              <a:rPr lang="en-US" altLang="zh-CN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子句其异常参数类型应该越具体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。以便所有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都有机会捕捉相应异常。</a:t>
            </a:r>
            <a:endParaRPr lang="en-US" altLang="zh-CN" sz="24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4C43E0F-749C-436D-B9F6-1D1FE4CD77A5}"/>
              </a:ext>
            </a:extLst>
          </p:cNvPr>
          <p:cNvSpPr/>
          <p:nvPr/>
        </p:nvSpPr>
        <p:spPr>
          <a:xfrm>
            <a:off x="157975" y="2134888"/>
            <a:ext cx="9081718" cy="37856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执行可能抛出异常的语句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catch(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ExceptionC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e){ 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继承链最底层的异常类型作为第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1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子句参数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异常处理语句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catch(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ExceptionB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e){ 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继承链次底层的异常类型作为第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2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子句参数</a:t>
            </a:r>
            <a:endParaRPr lang="en-US" altLang="zh-CN" sz="16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异常处理语句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catch(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ExceptionA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e){ 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以此类推</a:t>
            </a:r>
            <a:endParaRPr lang="en-US" altLang="zh-CN" sz="16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异常处理语句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catch(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Throwable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e){ 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由于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Throwable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是所有异常的父类，放在最后一个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</a:t>
            </a:r>
            <a:endParaRPr lang="en-US" altLang="zh-CN" sz="16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异常处理语句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1" name="文本占位符 2">
            <a:extLst>
              <a:ext uri="{FF2B5EF4-FFF2-40B4-BE49-F238E27FC236}">
                <a16:creationId xmlns:a16="http://schemas.microsoft.com/office/drawing/2014/main" id="{19DEA454-4317-414D-ADE6-41E3D4F5D4EC}"/>
              </a:ext>
            </a:extLst>
          </p:cNvPr>
          <p:cNvSpPr txBox="1">
            <a:spLocks/>
          </p:cNvSpPr>
          <p:nvPr/>
        </p:nvSpPr>
        <p:spPr bwMode="auto">
          <a:xfrm>
            <a:off x="1649291" y="191320"/>
            <a:ext cx="7394575" cy="496887"/>
          </a:xfrm>
          <a:prstGeom prst="rect">
            <a:avLst/>
          </a:prstGeom>
          <a:noFill/>
        </p:spPr>
        <p:txBody>
          <a:bodyPr vert="horz" wrap="square" lIns="91440" tIns="45720" rIns="91440" bIns="45720" numCol="1" rtlCol="0" anchor="t" anchorCtr="0" compatLnSpc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kern="12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异常的捕获顺序</a:t>
            </a:r>
          </a:p>
          <a:p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2" name="文本占位符 1">
            <a:extLst>
              <a:ext uri="{FF2B5EF4-FFF2-40B4-BE49-F238E27FC236}">
                <a16:creationId xmlns:a16="http://schemas.microsoft.com/office/drawing/2014/main" id="{7F8488F7-9997-42E8-B9D0-666D98D40A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12.3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93D88CB-B6A5-1184-E975-8848B40D6FB9}"/>
              </a:ext>
            </a:extLst>
          </p:cNvPr>
          <p:cNvGrpSpPr/>
          <p:nvPr/>
        </p:nvGrpSpPr>
        <p:grpSpPr>
          <a:xfrm>
            <a:off x="10026501" y="1380173"/>
            <a:ext cx="1563249" cy="2321894"/>
            <a:chOff x="2285999" y="4294428"/>
            <a:chExt cx="1563249" cy="2321894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2CA2B0C5-304E-DB13-5D7E-5EAE6976979A}"/>
                </a:ext>
              </a:extLst>
            </p:cNvPr>
            <p:cNvSpPr txBox="1"/>
            <p:nvPr/>
          </p:nvSpPr>
          <p:spPr>
            <a:xfrm>
              <a:off x="2286000" y="4945282"/>
              <a:ext cx="1563248" cy="369332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ExceptionA</a:t>
              </a:r>
              <a:endParaRPr lang="zh-CN" altLang="en-US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endParaRPr>
            </a:p>
          </p:txBody>
        </p:sp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1FE637A7-690D-E804-F574-E44C213FE370}"/>
                </a:ext>
              </a:extLst>
            </p:cNvPr>
            <p:cNvSpPr txBox="1"/>
            <p:nvPr/>
          </p:nvSpPr>
          <p:spPr>
            <a:xfrm>
              <a:off x="2285999" y="5612007"/>
              <a:ext cx="1563248" cy="369332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ExceptionB</a:t>
              </a:r>
              <a:endParaRPr lang="zh-CN" altLang="en-US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DA950321-1514-FD7B-C8A5-CDE7C09A4804}"/>
                </a:ext>
              </a:extLst>
            </p:cNvPr>
            <p:cNvSpPr txBox="1"/>
            <p:nvPr/>
          </p:nvSpPr>
          <p:spPr>
            <a:xfrm>
              <a:off x="2285999" y="6246990"/>
              <a:ext cx="1563248" cy="369332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ExceptionC</a:t>
              </a:r>
              <a:endParaRPr lang="zh-CN" altLang="en-US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D8D878B-C51C-1F7B-C32A-0324EABCDC69}"/>
                </a:ext>
              </a:extLst>
            </p:cNvPr>
            <p:cNvSpPr txBox="1"/>
            <p:nvPr/>
          </p:nvSpPr>
          <p:spPr>
            <a:xfrm>
              <a:off x="2285999" y="4294428"/>
              <a:ext cx="1563247" cy="369332"/>
            </a:xfrm>
            <a:prstGeom prst="rect">
              <a:avLst/>
            </a:prstGeom>
            <a:noFill/>
            <a:ln w="25400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800" dirty="0">
                  <a:solidFill>
                    <a:srgbClr val="FF0000"/>
                  </a:solidFill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Throwable</a:t>
              </a:r>
              <a:endParaRPr lang="zh-CN" altLang="en-US" dirty="0"/>
            </a:p>
          </p:txBody>
        </p:sp>
        <p:cxnSp>
          <p:nvCxnSpPr>
            <p:cNvPr id="8" name="直接箭头连接符 7">
              <a:extLst>
                <a:ext uri="{FF2B5EF4-FFF2-40B4-BE49-F238E27FC236}">
                  <a16:creationId xmlns:a16="http://schemas.microsoft.com/office/drawing/2014/main" id="{B06D2BB3-428C-EA33-C5A6-3DB47994C561}"/>
                </a:ext>
              </a:extLst>
            </p:cNvPr>
            <p:cNvCxnSpPr>
              <a:stCxn id="5" idx="0"/>
              <a:endCxn id="3" idx="2"/>
            </p:cNvCxnSpPr>
            <p:nvPr/>
          </p:nvCxnSpPr>
          <p:spPr>
            <a:xfrm flipV="1">
              <a:off x="3067623" y="5981339"/>
              <a:ext cx="0" cy="265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327CBB2B-F8C5-0747-443D-73379EE5B2F5}"/>
                </a:ext>
              </a:extLst>
            </p:cNvPr>
            <p:cNvCxnSpPr>
              <a:stCxn id="3" idx="0"/>
              <a:endCxn id="2" idx="2"/>
            </p:cNvCxnSpPr>
            <p:nvPr/>
          </p:nvCxnSpPr>
          <p:spPr>
            <a:xfrm flipV="1">
              <a:off x="3067623" y="5314614"/>
              <a:ext cx="1" cy="2973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FB7B2D4B-9DF2-597F-8833-784AD6C61ED1}"/>
                </a:ext>
              </a:extLst>
            </p:cNvPr>
            <p:cNvCxnSpPr>
              <a:stCxn id="2" idx="0"/>
              <a:endCxn id="6" idx="2"/>
            </p:cNvCxnSpPr>
            <p:nvPr/>
          </p:nvCxnSpPr>
          <p:spPr>
            <a:xfrm flipH="1" flipV="1">
              <a:off x="3067623" y="4663760"/>
              <a:ext cx="1" cy="2815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圆角矩形标注 8">
            <a:extLst>
              <a:ext uri="{FF2B5EF4-FFF2-40B4-BE49-F238E27FC236}">
                <a16:creationId xmlns:a16="http://schemas.microsoft.com/office/drawing/2014/main" id="{FD98016B-5285-1C3D-4029-1E5F179146D4}"/>
              </a:ext>
            </a:extLst>
          </p:cNvPr>
          <p:cNvSpPr/>
          <p:nvPr/>
        </p:nvSpPr>
        <p:spPr>
          <a:xfrm>
            <a:off x="7061791" y="4096989"/>
            <a:ext cx="4206947" cy="783157"/>
          </a:xfrm>
          <a:prstGeom prst="wedgeRoundRectCallout">
            <a:avLst>
              <a:gd name="adj1" fmla="val -78812"/>
              <a:gd name="adj2" fmla="val 1795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越在前面的</a:t>
            </a:r>
            <a:r>
              <a:rPr lang="en-US" altLang="zh-CN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catch</a:t>
            </a:r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子句其异常参数类型应该越具体。以便所有</a:t>
            </a:r>
            <a:r>
              <a:rPr lang="en-US" altLang="zh-CN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catch</a:t>
            </a:r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都有机会捕捉相应异常</a:t>
            </a:r>
            <a:endParaRPr lang="zh-CN" altLang="en-US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6" name="圆角矩形标注 8">
            <a:extLst>
              <a:ext uri="{FF2B5EF4-FFF2-40B4-BE49-F238E27FC236}">
                <a16:creationId xmlns:a16="http://schemas.microsoft.com/office/drawing/2014/main" id="{9B906A60-349B-B1E5-3ECE-2E9B9D89A761}"/>
              </a:ext>
            </a:extLst>
          </p:cNvPr>
          <p:cNvSpPr/>
          <p:nvPr/>
        </p:nvSpPr>
        <p:spPr>
          <a:xfrm>
            <a:off x="7575698" y="232681"/>
            <a:ext cx="2450803" cy="783157"/>
          </a:xfrm>
          <a:prstGeom prst="wedgeRoundRectCallout">
            <a:avLst>
              <a:gd name="adj1" fmla="val 44832"/>
              <a:gd name="adj2" fmla="val 100904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异常类的继承关系</a:t>
            </a:r>
            <a:endParaRPr lang="zh-CN" altLang="en-US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9358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41445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异常处理概述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94915" y="1448470"/>
            <a:ext cx="10697375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(Exception)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：又称为例外，是程序在运行过程中发生的非正常事件，其发生会影响程序的正常执行。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当一个方法中发生错误时，将创建一个对象并将它交给运行时系统，此对象被称为异常对象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(exception object)</a:t>
            </a: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创建异常对象并将它交给运行时系统被称为</a:t>
            </a:r>
            <a:r>
              <a:rPr lang="zh-CN" altLang="en-US" sz="2400" u="sng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抛出一个异常</a:t>
            </a:r>
            <a:r>
              <a:rPr lang="en-US" altLang="zh-CN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(throw an exception) </a:t>
            </a:r>
            <a:r>
              <a:rPr lang="zh-CN" altLang="en-US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。</a:t>
            </a: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u"/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8" name="Group 5"/>
          <p:cNvGrpSpPr>
            <a:grpSpLocks/>
          </p:cNvGrpSpPr>
          <p:nvPr/>
        </p:nvGrpSpPr>
        <p:grpSpPr bwMode="auto">
          <a:xfrm>
            <a:off x="3750881" y="4521296"/>
            <a:ext cx="3576637" cy="1776412"/>
            <a:chOff x="1655" y="2719"/>
            <a:chExt cx="2253" cy="1119"/>
          </a:xfrm>
        </p:grpSpPr>
        <p:sp>
          <p:nvSpPr>
            <p:cNvPr id="9" name="Rectangle 6"/>
            <p:cNvSpPr>
              <a:spLocks noChangeArrowheads="1"/>
            </p:cNvSpPr>
            <p:nvPr/>
          </p:nvSpPr>
          <p:spPr bwMode="auto">
            <a:xfrm>
              <a:off x="1655" y="2750"/>
              <a:ext cx="2223" cy="1088"/>
            </a:xfrm>
            <a:prstGeom prst="rect">
              <a:avLst/>
            </a:prstGeom>
            <a:solidFill>
              <a:schemeClr val="bg2"/>
            </a:solidFill>
            <a:ln w="12700" algn="ctr">
              <a:solidFill>
                <a:schemeClr val="accent1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zh-CN" altLang="en-US">
                <a:latin typeface="宋体" pitchFamily="2" charset="-122"/>
                <a:ea typeface="宋体" pitchFamily="2" charset="-122"/>
              </a:endParaRPr>
            </a:p>
          </p:txBody>
        </p:sp>
        <p:sp>
          <p:nvSpPr>
            <p:cNvPr id="10" name="Rectangle 7"/>
            <p:cNvSpPr>
              <a:spLocks noChangeArrowheads="1"/>
            </p:cNvSpPr>
            <p:nvPr/>
          </p:nvSpPr>
          <p:spPr bwMode="auto">
            <a:xfrm>
              <a:off x="1745" y="2886"/>
              <a:ext cx="953" cy="862"/>
            </a:xfrm>
            <a:prstGeom prst="rect">
              <a:avLst/>
            </a:prstGeom>
            <a:solidFill>
              <a:srgbClr val="FFCC66"/>
            </a:solidFill>
            <a:ln w="12700" algn="ctr">
              <a:solidFill>
                <a:schemeClr val="accent1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2">
                  <a:alpha val="50000"/>
                </a:schemeClr>
              </a:outer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endParaRPr lang="zh-CN" altLang="en-US">
                <a:latin typeface="宋体" pitchFamily="2" charset="-122"/>
                <a:ea typeface="宋体" pitchFamily="2" charset="-122"/>
              </a:endParaRPr>
            </a:p>
          </p:txBody>
        </p:sp>
        <p:sp>
          <p:nvSpPr>
            <p:cNvPr id="11" name="AutoShape 8"/>
            <p:cNvSpPr>
              <a:spLocks noChangeArrowheads="1"/>
            </p:cNvSpPr>
            <p:nvPr/>
          </p:nvSpPr>
          <p:spPr bwMode="auto">
            <a:xfrm>
              <a:off x="2335" y="2931"/>
              <a:ext cx="91" cy="771"/>
            </a:xfrm>
            <a:prstGeom prst="downArrow">
              <a:avLst>
                <a:gd name="adj1" fmla="val 50000"/>
                <a:gd name="adj2" fmla="val 211813"/>
              </a:avLst>
            </a:prstGeom>
            <a:solidFill>
              <a:srgbClr val="FFFF99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anchor="ctr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2" name="Text Box 9"/>
            <p:cNvSpPr txBox="1">
              <a:spLocks noChangeArrowheads="1"/>
            </p:cNvSpPr>
            <p:nvPr/>
          </p:nvSpPr>
          <p:spPr bwMode="auto">
            <a:xfrm>
              <a:off x="1708" y="2855"/>
              <a:ext cx="62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r>
                <a:rPr lang="zh-CN" altLang="en-US">
                  <a:latin typeface="Arial" charset="0"/>
                </a:rPr>
                <a:t>应用程序</a:t>
              </a:r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>
              <a:off x="3152" y="2719"/>
              <a:ext cx="75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r>
                <a:rPr lang="zh-CN" altLang="en-US">
                  <a:latin typeface="Arial" charset="0"/>
                </a:rPr>
                <a:t>运行时系统</a:t>
              </a:r>
            </a:p>
          </p:txBody>
        </p:sp>
        <p:sp>
          <p:nvSpPr>
            <p:cNvPr id="14" name="Text Box 11"/>
            <p:cNvSpPr txBox="1">
              <a:spLocks noChangeArrowheads="1"/>
            </p:cNvSpPr>
            <p:nvPr/>
          </p:nvSpPr>
          <p:spPr bwMode="auto">
            <a:xfrm>
              <a:off x="2381" y="3294"/>
              <a:ext cx="628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r>
                <a:rPr lang="zh-CN" altLang="en-US">
                  <a:latin typeface="Arial" charset="0"/>
                </a:rPr>
                <a:t>异常对象</a:t>
              </a:r>
            </a:p>
          </p:txBody>
        </p:sp>
        <p:cxnSp>
          <p:nvCxnSpPr>
            <p:cNvPr id="15" name="AutoShape 12"/>
            <p:cNvCxnSpPr>
              <a:cxnSpLocks noChangeShapeType="1"/>
            </p:cNvCxnSpPr>
            <p:nvPr/>
          </p:nvCxnSpPr>
          <p:spPr bwMode="auto">
            <a:xfrm flipV="1">
              <a:off x="2471" y="2861"/>
              <a:ext cx="654" cy="414"/>
            </a:xfrm>
            <a:prstGeom prst="curvedConnector3">
              <a:avLst>
                <a:gd name="adj1" fmla="val 50000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6" name="AutoShape 13"/>
            <p:cNvSpPr>
              <a:spLocks noChangeArrowheads="1"/>
            </p:cNvSpPr>
            <p:nvPr/>
          </p:nvSpPr>
          <p:spPr bwMode="auto">
            <a:xfrm>
              <a:off x="2154" y="3204"/>
              <a:ext cx="182" cy="181"/>
            </a:xfrm>
            <a:prstGeom prst="irregularSeal1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17" name="Oval 14"/>
            <p:cNvSpPr>
              <a:spLocks noChangeArrowheads="1"/>
            </p:cNvSpPr>
            <p:nvPr/>
          </p:nvSpPr>
          <p:spPr bwMode="auto">
            <a:xfrm>
              <a:off x="2381" y="3249"/>
              <a:ext cx="91" cy="9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3559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12.3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82038"/>
            <a:ext cx="9213340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>
              <a:defRPr/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异常的捕获顺序</a:t>
            </a:r>
          </a:p>
        </p:txBody>
      </p:sp>
      <p:sp>
        <p:nvSpPr>
          <p:cNvPr id="6" name="矩形 3"/>
          <p:cNvSpPr txBox="1">
            <a:spLocks noChangeArrowheads="1"/>
          </p:cNvSpPr>
          <p:nvPr/>
        </p:nvSpPr>
        <p:spPr>
          <a:xfrm>
            <a:off x="493355" y="1317809"/>
            <a:ext cx="10980188" cy="503944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无论何时，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throw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以后的语句都不会执行。因为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throw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异常打断了正常执行次序</a:t>
            </a:r>
            <a:endParaRPr lang="en-US" altLang="zh-CN" sz="24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无论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同层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子句是否</a:t>
            </a:r>
            <a:r>
              <a:rPr lang="zh-CN" altLang="en-US" sz="2400" b="1" dirty="0">
                <a:solidFill>
                  <a:srgbClr val="FF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捕获、处理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本层的异常（</a:t>
            </a:r>
            <a:r>
              <a:rPr lang="zh-CN" altLang="en-US" sz="2400" dirty="0">
                <a:solidFill>
                  <a:srgbClr val="C0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即使在</a:t>
            </a:r>
            <a:r>
              <a:rPr lang="en-US" altLang="zh-CN" sz="2400" dirty="0">
                <a:solidFill>
                  <a:srgbClr val="C0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solidFill>
                  <a:srgbClr val="C0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块里抛出或转发异常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），</a:t>
            </a: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同层的</a:t>
            </a:r>
            <a:r>
              <a:rPr lang="en-US" altLang="zh-CN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finally</a:t>
            </a:r>
            <a:r>
              <a:rPr lang="zh-CN" altLang="en-US" sz="2400" dirty="0">
                <a:solidFill>
                  <a:srgbClr val="FF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总是都会执行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。</a:t>
            </a:r>
            <a:endParaRPr lang="en-US" altLang="zh-CN" sz="24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一个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捕获到异常后，同层其他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都不会执行，然后执行同层</a:t>
            </a:r>
            <a:r>
              <a:rPr lang="en-US" altLang="zh-CN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finally</a:t>
            </a:r>
            <a:r>
              <a:rPr lang="zh-CN" altLang="en-US" sz="24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。</a:t>
            </a:r>
            <a:endParaRPr lang="en-US" altLang="zh-CN" sz="24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955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12.3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92671"/>
            <a:ext cx="7979451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>
              <a:defRPr/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异常的捕获顺序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-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实例</a:t>
            </a:r>
          </a:p>
        </p:txBody>
      </p:sp>
      <p:sp>
        <p:nvSpPr>
          <p:cNvPr id="2" name="矩形 1"/>
          <p:cNvSpPr/>
          <p:nvPr/>
        </p:nvSpPr>
        <p:spPr>
          <a:xfrm>
            <a:off x="85038" y="1172954"/>
            <a:ext cx="12030762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java.lang.System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;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import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java.lang.ArithmeticException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;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public  class  Main 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static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int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div(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int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x,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int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y) {  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各种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Exception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都被捕获，函数无须声明异常</a:t>
            </a:r>
            <a:endParaRPr lang="en-US" altLang="zh-CN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int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r=0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;</a:t>
            </a:r>
            <a:endParaRPr lang="zh-CN" altLang="en-US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try{ 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自己抛出异常对象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if(y==0) throw  new 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ArithmeticException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 );     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r=x/y; 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catch(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ArithmeticException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ae)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{   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System.out.print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ae.toString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 )); throw ae;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}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catch(Exception  ae){//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捕获各种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Exception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：若是第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1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个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，则后续的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catch</a:t>
            </a:r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子句无机会捕获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System.out.print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ae.toString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 ));  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}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finally{  r=-1; }</a:t>
            </a:r>
            <a:endParaRPr lang="en-US" altLang="zh-CN" sz="16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return  r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;               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public  static  void  main(String[ ] </a:t>
            </a:r>
            <a:r>
              <a:rPr lang="en-US" altLang="zh-CN" sz="1600" dirty="0" err="1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args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 {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try{   div(5, 0);   } 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调用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div(5, 0)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后，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div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函数的执行轨迹已用红色标出</a:t>
            </a:r>
            <a:endParaRPr lang="en-US" altLang="zh-CN" sz="16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catch(Throwable  ae) { //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任何异常都被捕获，包括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Error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类型异常</a:t>
            </a:r>
            <a:endParaRPr lang="en-US" altLang="zh-CN" sz="16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System.out.print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ae.toString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( ));   </a:t>
            </a: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    }</a:t>
            </a:r>
            <a:endParaRPr lang="zh-CN" altLang="en-US" sz="1600" dirty="0">
              <a:solidFill>
                <a:srgbClr val="FF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r>
              <a:rPr lang="zh-CN" altLang="en-US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   </a:t>
            </a:r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  <a:p>
            <a:r>
              <a:rPr lang="en-US" altLang="zh-CN" sz="16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FAEEEEF-8448-427A-BC91-371D82232EBF}"/>
              </a:ext>
            </a:extLst>
          </p:cNvPr>
          <p:cNvGrpSpPr/>
          <p:nvPr/>
        </p:nvGrpSpPr>
        <p:grpSpPr>
          <a:xfrm>
            <a:off x="8307999" y="2389623"/>
            <a:ext cx="3219971" cy="827318"/>
            <a:chOff x="8307999" y="2389623"/>
            <a:chExt cx="3219971" cy="827318"/>
          </a:xfrm>
        </p:grpSpPr>
        <p:sp>
          <p:nvSpPr>
            <p:cNvPr id="5" name="圆角矩形标注 20">
              <a:extLst>
                <a:ext uri="{FF2B5EF4-FFF2-40B4-BE49-F238E27FC236}">
                  <a16:creationId xmlns:a16="http://schemas.microsoft.com/office/drawing/2014/main" id="{0EE3E6BF-509B-41A0-AA86-8091CF28AA46}"/>
                </a:ext>
              </a:extLst>
            </p:cNvPr>
            <p:cNvSpPr/>
            <p:nvPr/>
          </p:nvSpPr>
          <p:spPr>
            <a:xfrm>
              <a:off x="8307999" y="2389623"/>
              <a:ext cx="3219971" cy="827317"/>
            </a:xfrm>
            <a:prstGeom prst="wedgeRoundRectCallout">
              <a:avLst>
                <a:gd name="adj1" fmla="val 1460"/>
                <a:gd name="adj2" fmla="val 77246"/>
                <a:gd name="adj3" fmla="val 16667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TextBox 21">
              <a:extLst>
                <a:ext uri="{FF2B5EF4-FFF2-40B4-BE49-F238E27FC236}">
                  <a16:creationId xmlns:a16="http://schemas.microsoft.com/office/drawing/2014/main" id="{A4C7AA68-9E00-43FA-96EE-8CEDCE83C74A}"/>
                </a:ext>
              </a:extLst>
            </p:cNvPr>
            <p:cNvSpPr txBox="1"/>
            <p:nvPr/>
          </p:nvSpPr>
          <p:spPr>
            <a:xfrm>
              <a:off x="8307999" y="2478277"/>
              <a:ext cx="321997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处理完异常后可以继续抛出异常，交给上层调用者继续处理。注意即使这里抛出异常，同层的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finally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仍会执行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889A9AED-C492-403C-9E54-C095241068B6}"/>
              </a:ext>
            </a:extLst>
          </p:cNvPr>
          <p:cNvGrpSpPr/>
          <p:nvPr/>
        </p:nvGrpSpPr>
        <p:grpSpPr>
          <a:xfrm>
            <a:off x="8667228" y="4050665"/>
            <a:ext cx="3219971" cy="827318"/>
            <a:chOff x="8307999" y="2389623"/>
            <a:chExt cx="3219971" cy="827318"/>
          </a:xfrm>
        </p:grpSpPr>
        <p:sp>
          <p:nvSpPr>
            <p:cNvPr id="9" name="圆角矩形标注 20">
              <a:extLst>
                <a:ext uri="{FF2B5EF4-FFF2-40B4-BE49-F238E27FC236}">
                  <a16:creationId xmlns:a16="http://schemas.microsoft.com/office/drawing/2014/main" id="{A794DBB8-2002-44F4-90A3-C7A024EC5F4C}"/>
                </a:ext>
              </a:extLst>
            </p:cNvPr>
            <p:cNvSpPr/>
            <p:nvPr/>
          </p:nvSpPr>
          <p:spPr>
            <a:xfrm>
              <a:off x="8307999" y="2389623"/>
              <a:ext cx="3219971" cy="827317"/>
            </a:xfrm>
            <a:prstGeom prst="wedgeRoundRectCallout">
              <a:avLst>
                <a:gd name="adj1" fmla="val 8559"/>
                <a:gd name="adj2" fmla="val -105648"/>
                <a:gd name="adj3" fmla="val 16667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TextBox 21">
              <a:extLst>
                <a:ext uri="{FF2B5EF4-FFF2-40B4-BE49-F238E27FC236}">
                  <a16:creationId xmlns:a16="http://schemas.microsoft.com/office/drawing/2014/main" id="{000A6CB4-CC4D-48B3-892E-F91B3BDD0624}"/>
                </a:ext>
              </a:extLst>
            </p:cNvPr>
            <p:cNvSpPr txBox="1"/>
            <p:nvPr/>
          </p:nvSpPr>
          <p:spPr>
            <a:xfrm>
              <a:off x="8307999" y="2478277"/>
              <a:ext cx="321997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catch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子句里抛出异常，这个异常在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div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方法里没有处理，但是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div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可以不声明异常？为什么？因为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ae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是非必检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593121E-E44B-4360-8D41-8E1A467128AE}"/>
              </a:ext>
            </a:extLst>
          </p:cNvPr>
          <p:cNvGrpSpPr/>
          <p:nvPr/>
        </p:nvGrpSpPr>
        <p:grpSpPr>
          <a:xfrm>
            <a:off x="8667227" y="5838011"/>
            <a:ext cx="3219971" cy="827317"/>
            <a:chOff x="8307999" y="2389623"/>
            <a:chExt cx="3219971" cy="827317"/>
          </a:xfrm>
        </p:grpSpPr>
        <p:sp>
          <p:nvSpPr>
            <p:cNvPr id="13" name="圆角矩形标注 20">
              <a:extLst>
                <a:ext uri="{FF2B5EF4-FFF2-40B4-BE49-F238E27FC236}">
                  <a16:creationId xmlns:a16="http://schemas.microsoft.com/office/drawing/2014/main" id="{717ECF62-FFC9-45CF-8EBC-4323A5419F8A}"/>
                </a:ext>
              </a:extLst>
            </p:cNvPr>
            <p:cNvSpPr/>
            <p:nvPr/>
          </p:nvSpPr>
          <p:spPr>
            <a:xfrm>
              <a:off x="8307999" y="2389623"/>
              <a:ext cx="3219971" cy="827317"/>
            </a:xfrm>
            <a:prstGeom prst="wedgeRoundRectCallout">
              <a:avLst>
                <a:gd name="adj1" fmla="val -109427"/>
                <a:gd name="adj2" fmla="val -37227"/>
                <a:gd name="adj3" fmla="val 16667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TextBox 21">
              <a:extLst>
                <a:ext uri="{FF2B5EF4-FFF2-40B4-BE49-F238E27FC236}">
                  <a16:creationId xmlns:a16="http://schemas.microsoft.com/office/drawing/2014/main" id="{90071F98-5D61-43F4-8FC8-2AC8040FBC2F}"/>
                </a:ext>
              </a:extLst>
            </p:cNvPr>
            <p:cNvSpPr txBox="1"/>
            <p:nvPr/>
          </p:nvSpPr>
          <p:spPr>
            <a:xfrm>
              <a:off x="8307999" y="2478277"/>
              <a:ext cx="32199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虽然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div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没有异常声明，在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main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里调用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div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也可用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try/catch</a:t>
              </a:r>
              <a:endPara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4455E6-8E43-6273-BAE8-5E8DFADD9575}"/>
              </a:ext>
            </a:extLst>
          </p:cNvPr>
          <p:cNvGrpSpPr/>
          <p:nvPr/>
        </p:nvGrpSpPr>
        <p:grpSpPr>
          <a:xfrm>
            <a:off x="4116607" y="4308222"/>
            <a:ext cx="3758494" cy="689033"/>
            <a:chOff x="8307999" y="2389623"/>
            <a:chExt cx="3758494" cy="827317"/>
          </a:xfrm>
        </p:grpSpPr>
        <p:sp>
          <p:nvSpPr>
            <p:cNvPr id="7" name="圆角矩形标注 20">
              <a:extLst>
                <a:ext uri="{FF2B5EF4-FFF2-40B4-BE49-F238E27FC236}">
                  <a16:creationId xmlns:a16="http://schemas.microsoft.com/office/drawing/2014/main" id="{B24AA1C1-69CC-7890-AB2E-52935CA169F0}"/>
                </a:ext>
              </a:extLst>
            </p:cNvPr>
            <p:cNvSpPr/>
            <p:nvPr/>
          </p:nvSpPr>
          <p:spPr>
            <a:xfrm>
              <a:off x="8307999" y="2389623"/>
              <a:ext cx="3758494" cy="827317"/>
            </a:xfrm>
            <a:prstGeom prst="wedgeRoundRectCallout">
              <a:avLst>
                <a:gd name="adj1" fmla="val -68544"/>
                <a:gd name="adj2" fmla="val -18427"/>
                <a:gd name="adj3" fmla="val 16667"/>
              </a:avLst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TextBox 21">
              <a:extLst>
                <a:ext uri="{FF2B5EF4-FFF2-40B4-BE49-F238E27FC236}">
                  <a16:creationId xmlns:a16="http://schemas.microsoft.com/office/drawing/2014/main" id="{72738486-26E4-0A5E-506A-8A5F51999FD8}"/>
                </a:ext>
              </a:extLst>
            </p:cNvPr>
            <p:cNvSpPr txBox="1"/>
            <p:nvPr/>
          </p:nvSpPr>
          <p:spPr>
            <a:xfrm>
              <a:off x="8307999" y="2478277"/>
              <a:ext cx="3758494" cy="628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无论是否有异常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,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是否捕获了异常，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finally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和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return</a:t>
              </a: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总会执行，因此最后返回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-1</a:t>
              </a:r>
              <a:endPara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endParaRP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71405"/>
            <a:ext cx="9213340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>
              <a:defRPr/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自定义异常类</a:t>
            </a:r>
          </a:p>
        </p:txBody>
      </p:sp>
      <p:sp>
        <p:nvSpPr>
          <p:cNvPr id="8" name="矩形 3"/>
          <p:cNvSpPr txBox="1">
            <a:spLocks noChangeArrowheads="1"/>
          </p:cNvSpPr>
          <p:nvPr/>
        </p:nvSpPr>
        <p:spPr>
          <a:xfrm>
            <a:off x="654872" y="1546066"/>
            <a:ext cx="11036385" cy="385576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  <a:defRPr/>
            </a:pPr>
            <a:r>
              <a:rPr lang="zh-CN" altLang="en-US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自定义异常类必须继承</a:t>
            </a:r>
            <a:r>
              <a:rPr lang="en-US" altLang="zh-CN" sz="28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Throwable</a:t>
            </a:r>
            <a:r>
              <a:rPr lang="zh-CN" altLang="en-US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或其子类。</a:t>
            </a:r>
            <a:endParaRPr lang="en-US" altLang="zh-CN" sz="28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  <a:defRPr/>
            </a:pPr>
            <a:r>
              <a:rPr lang="zh-CN" altLang="en-US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自定义异常类通常继承</a:t>
            </a:r>
            <a:r>
              <a:rPr lang="en-US" altLang="zh-CN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Exception</a:t>
            </a:r>
            <a:r>
              <a:rPr lang="zh-CN" altLang="en-US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及其子类，因为</a:t>
            </a:r>
            <a:r>
              <a:rPr lang="en-US" altLang="zh-CN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Exception</a:t>
            </a:r>
            <a:r>
              <a:rPr lang="zh-CN" altLang="en-US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是程序可处理的类。</a:t>
            </a:r>
            <a:endParaRPr lang="en-US" altLang="zh-CN" sz="28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  <a:defRPr/>
            </a:pPr>
            <a:r>
              <a:rPr lang="zh-CN" altLang="en-US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如果自定义异常类在父类的基础上增加了成员变量，通常需要覆盖</a:t>
            </a:r>
            <a:r>
              <a:rPr lang="en-US" altLang="zh-CN" sz="28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toString</a:t>
            </a:r>
            <a:r>
              <a:rPr lang="zh-CN" altLang="en-US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函数。</a:t>
            </a:r>
            <a:endParaRPr lang="en-US" altLang="zh-CN" sz="28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  <a:defRPr/>
            </a:pPr>
            <a:r>
              <a:rPr lang="zh-CN" altLang="en-US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自定义异常类通常不必定义</a:t>
            </a:r>
            <a:r>
              <a:rPr lang="en-US" altLang="zh-CN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clone</a:t>
            </a:r>
            <a:r>
              <a:rPr lang="zh-CN" altLang="en-US" sz="28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：捕获和处理异常时通常只是引用异常对象而已。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12.4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71405"/>
            <a:ext cx="9213340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>
              <a:defRPr/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自定义异常类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-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实例</a:t>
            </a:r>
          </a:p>
        </p:txBody>
      </p:sp>
      <p:sp>
        <p:nvSpPr>
          <p:cNvPr id="8" name="矩形 3"/>
          <p:cNvSpPr txBox="1">
            <a:spLocks noChangeArrowheads="1"/>
          </p:cNvSpPr>
          <p:nvPr/>
        </p:nvSpPr>
        <p:spPr>
          <a:xfrm>
            <a:off x="654872" y="1546066"/>
            <a:ext cx="11428271" cy="501802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10000"/>
              </a:lnSpc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import  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java.lang.Exception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10000"/>
              </a:lnSpc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public class 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ValueBeyondRangeException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extends Exception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10000"/>
              </a:lnSpc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   int value, range;</a:t>
            </a:r>
          </a:p>
          <a:p>
            <a:pPr>
              <a:lnSpc>
                <a:spcPct val="110000"/>
              </a:lnSpc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   public 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ValueBeyondRangeException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(int v, int r){ value=v; range=r; }</a:t>
            </a:r>
          </a:p>
          <a:p>
            <a:pPr>
              <a:lnSpc>
                <a:spcPct val="110000"/>
              </a:lnSpc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   public 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toString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( ){ </a:t>
            </a:r>
          </a:p>
          <a:p>
            <a:pPr>
              <a:lnSpc>
                <a:spcPct val="110000"/>
              </a:lnSpc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       return value + ” 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beyonds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“ + range;</a:t>
            </a:r>
          </a:p>
          <a:p>
            <a:pPr>
              <a:lnSpc>
                <a:spcPct val="110000"/>
              </a:lnSpc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   }</a:t>
            </a:r>
          </a:p>
          <a:p>
            <a:pPr>
              <a:lnSpc>
                <a:spcPct val="110000"/>
              </a:lnSpc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}</a:t>
            </a:r>
          </a:p>
          <a:p>
            <a:pPr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//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使用例子</a:t>
            </a:r>
            <a:endParaRPr lang="en-US" altLang="zh-CN" sz="20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int v = 1000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，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range = 100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；</a:t>
            </a:r>
            <a:endParaRPr lang="en-US" altLang="zh-CN" sz="20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try{ </a:t>
            </a:r>
          </a:p>
          <a:p>
            <a:pPr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	if(v &gt; range)</a:t>
            </a:r>
          </a:p>
          <a:p>
            <a:pPr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		throw new 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ValueBeyondRangeException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（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v,range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）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;</a:t>
            </a:r>
          </a:p>
          <a:p>
            <a:pPr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}</a:t>
            </a:r>
          </a:p>
          <a:p>
            <a:pPr>
              <a:defRPr/>
            </a:pP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catch(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ValueBeyondRangeException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e){ System.out.println(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e.toString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( )); }</a:t>
            </a:r>
          </a:p>
          <a:p>
            <a:pPr>
              <a:lnSpc>
                <a:spcPct val="130000"/>
              </a:lnSpc>
              <a:defRPr/>
            </a:pPr>
            <a:endParaRPr lang="en-US" altLang="zh-CN" sz="24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defRPr/>
            </a:pPr>
            <a:endParaRPr lang="en-US" altLang="zh-CN" sz="28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defRPr/>
            </a:pPr>
            <a:endParaRPr lang="en-US" altLang="zh-CN" sz="28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defRPr/>
            </a:pPr>
            <a:endParaRPr lang="en-US" altLang="zh-CN" sz="28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defRPr/>
            </a:pPr>
            <a:endParaRPr lang="en-US" altLang="zh-CN" sz="28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defRPr/>
            </a:pPr>
            <a:endParaRPr lang="en-US" altLang="zh-CN" sz="28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defRPr/>
            </a:pPr>
            <a:endParaRPr lang="en-US" altLang="zh-CN" sz="2800" dirty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  <a:defRPr/>
            </a:pPr>
            <a:r>
              <a:rPr lang="en-US" altLang="zh-CN" sz="2800" dirty="0">
                <a:latin typeface="微软雅黑" pitchFamily="34" charset="-122"/>
                <a:ea typeface="微软雅黑" pitchFamily="34" charset="-122"/>
              </a:rPr>
              <a:t>       </a:t>
            </a:r>
            <a:endParaRPr lang="zh-CN" altLang="en-US" sz="28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圆角矩形标注 8">
            <a:extLst>
              <a:ext uri="{FF2B5EF4-FFF2-40B4-BE49-F238E27FC236}">
                <a16:creationId xmlns:a16="http://schemas.microsoft.com/office/drawing/2014/main" id="{581960CA-90CB-073F-493B-661E7BE1AE89}"/>
              </a:ext>
            </a:extLst>
          </p:cNvPr>
          <p:cNvSpPr/>
          <p:nvPr/>
        </p:nvSpPr>
        <p:spPr>
          <a:xfrm>
            <a:off x="7251405" y="1203243"/>
            <a:ext cx="4146697" cy="466926"/>
          </a:xfrm>
          <a:prstGeom prst="wedgeRoundRectCallout">
            <a:avLst>
              <a:gd name="adj1" fmla="val -35651"/>
              <a:gd name="adj2" fmla="val 117369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自定义异常类通常继承</a:t>
            </a:r>
            <a:r>
              <a:rPr lang="en-US" altLang="zh-CN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Exception</a:t>
            </a:r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类</a:t>
            </a:r>
            <a:endParaRPr lang="zh-CN" altLang="en-US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圆角矩形标注 8">
            <a:extLst>
              <a:ext uri="{FF2B5EF4-FFF2-40B4-BE49-F238E27FC236}">
                <a16:creationId xmlns:a16="http://schemas.microsoft.com/office/drawing/2014/main" id="{E454616C-8CC7-48A8-7078-E798EB249A36}"/>
              </a:ext>
            </a:extLst>
          </p:cNvPr>
          <p:cNvSpPr/>
          <p:nvPr/>
        </p:nvSpPr>
        <p:spPr>
          <a:xfrm>
            <a:off x="4295658" y="2289489"/>
            <a:ext cx="4146697" cy="300986"/>
          </a:xfrm>
          <a:prstGeom prst="wedgeRoundRectCallout">
            <a:avLst>
              <a:gd name="adj1" fmla="val -57446"/>
              <a:gd name="adj2" fmla="val 25522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自定义异常类可以添加自己的数据成员</a:t>
            </a:r>
            <a:endParaRPr lang="zh-CN" altLang="en-US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圆角矩形标注 8">
            <a:extLst>
              <a:ext uri="{FF2B5EF4-FFF2-40B4-BE49-F238E27FC236}">
                <a16:creationId xmlns:a16="http://schemas.microsoft.com/office/drawing/2014/main" id="{5C389BD9-79A1-880F-D0D7-072AE9918EF1}"/>
              </a:ext>
            </a:extLst>
          </p:cNvPr>
          <p:cNvSpPr/>
          <p:nvPr/>
        </p:nvSpPr>
        <p:spPr>
          <a:xfrm>
            <a:off x="7251404" y="3792249"/>
            <a:ext cx="4146697" cy="466926"/>
          </a:xfrm>
          <a:prstGeom prst="wedgeRoundRectCallout">
            <a:avLst>
              <a:gd name="adj1" fmla="val -44882"/>
              <a:gd name="adj2" fmla="val -112622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自定义异常类通常要覆盖</a:t>
            </a:r>
            <a:r>
              <a:rPr lang="en-US" altLang="zh-CN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toString</a:t>
            </a:r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方法，描述异常原因</a:t>
            </a:r>
            <a:endParaRPr lang="zh-CN" altLang="en-US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2838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12.5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82038"/>
            <a:ext cx="9213340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>
              <a:defRPr/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文本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I/O</a:t>
            </a:r>
            <a:endParaRPr lang="zh-CN" altLang="en-US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4" name="矩形 3"/>
          <p:cNvSpPr txBox="1">
            <a:spLocks noChangeArrowheads="1"/>
          </p:cNvSpPr>
          <p:nvPr/>
        </p:nvSpPr>
        <p:spPr>
          <a:xfrm>
            <a:off x="537909" y="1482268"/>
            <a:ext cx="11133160" cy="458892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文本：非二进制文件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(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二进制文件参见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FileInputStream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、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FileOutputStream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)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。</a:t>
            </a:r>
            <a:endParaRPr lang="en-US" altLang="zh-CN" sz="20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类库：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java.io.File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、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java.util.Scanner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、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java.io.PrinterWriter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。</a:t>
            </a:r>
            <a:endParaRPr lang="en-US" altLang="zh-CN" sz="20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类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File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： 对文件和目录的抽象，包括：路径管理，文件读写状态、修改日期获取等。</a:t>
            </a:r>
            <a:endParaRPr lang="en-US" altLang="zh-CN" sz="20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类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Scanner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：从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File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或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InputStream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的读入。可按串、字节、整数、双精度、或整行等不同要求读入。</a:t>
            </a:r>
            <a:endParaRPr lang="en-US" altLang="zh-CN" sz="20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u"/>
              <a:defRPr/>
            </a:pP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类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PrinterWriter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 ： 输出到</a:t>
            </a:r>
            <a:r>
              <a:rPr lang="en-US" altLang="zh-CN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File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或</a:t>
            </a:r>
            <a:r>
              <a:rPr lang="en-US" altLang="zh-CN" sz="2000" dirty="0" err="1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OutputStream</a:t>
            </a:r>
            <a:r>
              <a:rPr lang="zh-CN" altLang="en-US" sz="2000" dirty="0">
                <a:latin typeface="Courier New" panose="02070309020205020404" pitchFamily="49" charset="0"/>
                <a:ea typeface="微软雅黑" pitchFamily="34" charset="-122"/>
                <a:cs typeface="Courier New" panose="02070309020205020404" pitchFamily="49" charset="0"/>
              </a:rPr>
              <a:t>： 可按串、字节、整数、双精度、或整行等不同要求输出。</a:t>
            </a:r>
            <a:endParaRPr lang="en-US" altLang="zh-CN" sz="2000" dirty="0">
              <a:latin typeface="Courier New" panose="02070309020205020404" pitchFamily="49" charset="0"/>
              <a:ea typeface="微软雅黑" pitchFamily="34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12.5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82038"/>
            <a:ext cx="9213340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>
              <a:defRPr/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文本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I/O-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实例</a:t>
            </a:r>
          </a:p>
        </p:txBody>
      </p:sp>
      <p:sp>
        <p:nvSpPr>
          <p:cNvPr id="2" name="矩形 1"/>
          <p:cNvSpPr/>
          <p:nvPr/>
        </p:nvSpPr>
        <p:spPr>
          <a:xfrm>
            <a:off x="783262" y="1276893"/>
            <a:ext cx="11245451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package 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filecopy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java.lang.System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java.io.File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java.io.PrintWriter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java.io.IOException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java.util.Scanner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Copy 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static void main(String[ ] args) {  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args.length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!=2){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System.out.println("Usage: Java  Copy  &lt;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sourceFile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&gt;   &lt;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tagetFile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&gt;");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System.exit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(1);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};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File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=new File(args[0]); //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构造源文件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对象，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args[0]: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源文件路径</a:t>
            </a:r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if(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sF.</a:t>
            </a:r>
            <a:r>
              <a:rPr lang="en-US" altLang="zh-CN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exists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 )){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System.out.println("Source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Filel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"+args[0]+ "does not exist!");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System.exit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(2);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};</a:t>
            </a:r>
          </a:p>
        </p:txBody>
      </p:sp>
      <p:sp>
        <p:nvSpPr>
          <p:cNvPr id="3" name="圆角矩形标注 8">
            <a:extLst>
              <a:ext uri="{FF2B5EF4-FFF2-40B4-BE49-F238E27FC236}">
                <a16:creationId xmlns:a16="http://schemas.microsoft.com/office/drawing/2014/main" id="{93482964-81F6-DF4A-9283-62113A8FBAA6}"/>
              </a:ext>
            </a:extLst>
          </p:cNvPr>
          <p:cNvSpPr/>
          <p:nvPr/>
        </p:nvSpPr>
        <p:spPr>
          <a:xfrm>
            <a:off x="7198243" y="3195537"/>
            <a:ext cx="2030818" cy="466926"/>
          </a:xfrm>
          <a:prstGeom prst="wedgeRoundRectCallout">
            <a:avLst>
              <a:gd name="adj1" fmla="val -73347"/>
              <a:gd name="adj2" fmla="val 69549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检查命令行参数</a:t>
            </a:r>
            <a:endParaRPr lang="zh-CN" altLang="en-US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圆角矩形标注 8">
            <a:extLst>
              <a:ext uri="{FF2B5EF4-FFF2-40B4-BE49-F238E27FC236}">
                <a16:creationId xmlns:a16="http://schemas.microsoft.com/office/drawing/2014/main" id="{F657C4D2-C525-2569-0474-A4B3369CA11C}"/>
              </a:ext>
            </a:extLst>
          </p:cNvPr>
          <p:cNvSpPr/>
          <p:nvPr/>
        </p:nvSpPr>
        <p:spPr>
          <a:xfrm>
            <a:off x="5394251" y="5581107"/>
            <a:ext cx="2399413" cy="466926"/>
          </a:xfrm>
          <a:prstGeom prst="wedgeRoundRectCallout">
            <a:avLst>
              <a:gd name="adj1" fmla="val -77536"/>
              <a:gd name="adj2" fmla="val -32922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检查源文件是否存在</a:t>
            </a:r>
            <a:endParaRPr lang="zh-CN" altLang="en-US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5" name="圆角矩形标注 8">
            <a:extLst>
              <a:ext uri="{FF2B5EF4-FFF2-40B4-BE49-F238E27FC236}">
                <a16:creationId xmlns:a16="http://schemas.microsoft.com/office/drawing/2014/main" id="{2243F04E-170E-D888-CA7C-D4BC39618CD6}"/>
              </a:ext>
            </a:extLst>
          </p:cNvPr>
          <p:cNvSpPr/>
          <p:nvPr/>
        </p:nvSpPr>
        <p:spPr>
          <a:xfrm>
            <a:off x="5463364" y="2073349"/>
            <a:ext cx="4254794" cy="589741"/>
          </a:xfrm>
          <a:prstGeom prst="wedgeRoundRectCallout">
            <a:avLst>
              <a:gd name="adj1" fmla="val -50545"/>
              <a:gd name="adj2" fmla="val 132357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下面的</a:t>
            </a:r>
            <a:r>
              <a:rPr lang="en-US" altLang="zh-CN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demo</a:t>
            </a:r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演示如何把源文件内容拷贝到目标文件（文本文件）</a:t>
            </a:r>
            <a:endParaRPr lang="zh-CN" altLang="en-US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7378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12.5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82038"/>
            <a:ext cx="9213340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pPr>
              <a:defRPr/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文本</a:t>
            </a:r>
            <a:r>
              <a:rPr lang="en-US" altLang="zh-CN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I/O-</a:t>
            </a: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实例</a:t>
            </a:r>
          </a:p>
        </p:txBody>
      </p:sp>
      <p:sp>
        <p:nvSpPr>
          <p:cNvPr id="2" name="矩形 1"/>
          <p:cNvSpPr/>
          <p:nvPr/>
        </p:nvSpPr>
        <p:spPr>
          <a:xfrm>
            <a:off x="317200" y="1218334"/>
            <a:ext cx="1155759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File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=new File(args[1]);   //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构造目标文件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对象， 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args[1]:</a:t>
            </a:r>
            <a:r>
              <a:rPr lang="zh-CN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目标文件路径</a:t>
            </a:r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tF.exists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 )){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("Target File "+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[0]+ "already exist");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System.exit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(3);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};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try{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Scanner input=new Scanner(</a:t>
            </a:r>
            <a:r>
              <a:rPr lang="en-US" altLang="zh-CN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sF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	//</a:t>
            </a:r>
            <a:r>
              <a:rPr lang="zh-CN" alt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构造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Scanner</a:t>
            </a:r>
            <a:r>
              <a:rPr lang="zh-CN" alt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对象读取源文件</a:t>
            </a:r>
            <a:endParaRPr lang="en-US" altLang="zh-CN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PrintWriter output=new PrintWriter(</a:t>
            </a:r>
            <a:r>
              <a:rPr lang="en-US" altLang="zh-CN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tF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//</a:t>
            </a:r>
            <a:r>
              <a:rPr lang="zh-CN" alt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构造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PrintWriter</a:t>
            </a:r>
            <a:r>
              <a:rPr lang="zh-CN" alt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对象写目标文件</a:t>
            </a:r>
            <a:endParaRPr lang="en-US" altLang="zh-CN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zh-CN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while(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input.hasNext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 )){ 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逐行读取源文件，逐行写入目标文件</a:t>
            </a:r>
            <a:endParaRPr lang="en-US" altLang="zh-CN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String s=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input.</a:t>
            </a:r>
            <a:r>
              <a:rPr lang="en-US" altLang="zh-CN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nextLine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从源文件读取下一行</a:t>
            </a:r>
            <a:endParaRPr lang="en-US" altLang="zh-CN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output.</a:t>
            </a:r>
            <a:r>
              <a:rPr lang="en-US" altLang="zh-CN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println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(s);	   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打印这一行到目标文件</a:t>
            </a:r>
            <a:endParaRPr lang="en-US" altLang="zh-CN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input.close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);       </a:t>
            </a:r>
          </a:p>
          <a:p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output.close</a:t>
            </a:r>
            <a:r>
              <a:rPr lang="en-US" altLang="zh-CN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);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    catch(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IOException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){       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	System.out.println(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ioe.toString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 ));      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 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圆角矩形标注 8">
            <a:extLst>
              <a:ext uri="{FF2B5EF4-FFF2-40B4-BE49-F238E27FC236}">
                <a16:creationId xmlns:a16="http://schemas.microsoft.com/office/drawing/2014/main" id="{1323FA7C-77B5-FA90-C63F-D75C5805AC4F}"/>
              </a:ext>
            </a:extLst>
          </p:cNvPr>
          <p:cNvSpPr/>
          <p:nvPr/>
        </p:nvSpPr>
        <p:spPr>
          <a:xfrm>
            <a:off x="5617535" y="2199954"/>
            <a:ext cx="2750288" cy="466926"/>
          </a:xfrm>
          <a:prstGeom prst="wedgeRoundRectCallout">
            <a:avLst>
              <a:gd name="adj1" fmla="val -77536"/>
              <a:gd name="adj2" fmla="val -32922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检查目标文件是否存在</a:t>
            </a:r>
            <a:endParaRPr lang="zh-CN" altLang="en-US" dirty="0">
              <a:solidFill>
                <a:srgbClr val="C00000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4" name="圆角矩形标注 8">
            <a:extLst>
              <a:ext uri="{FF2B5EF4-FFF2-40B4-BE49-F238E27FC236}">
                <a16:creationId xmlns:a16="http://schemas.microsoft.com/office/drawing/2014/main" id="{F20B7EDC-ABBE-D881-7E84-F99E0C457367}"/>
              </a:ext>
            </a:extLst>
          </p:cNvPr>
          <p:cNvSpPr/>
          <p:nvPr/>
        </p:nvSpPr>
        <p:spPr>
          <a:xfrm>
            <a:off x="6607836" y="4848447"/>
            <a:ext cx="4896591" cy="589741"/>
          </a:xfrm>
          <a:prstGeom prst="wedgeRoundRectCallout">
            <a:avLst>
              <a:gd name="adj1" fmla="val -40049"/>
              <a:gd name="adj2" fmla="val -98417"/>
              <a:gd name="adj3" fmla="val 16667"/>
            </a:avLst>
          </a:prstGeom>
          <a:solidFill>
            <a:schemeClr val="accent2">
              <a:lumMod val="60000"/>
              <a:lumOff val="4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由于</a:t>
            </a:r>
            <a:r>
              <a:rPr lang="en-US" altLang="zh-CN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output</a:t>
            </a:r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对象关联的是目标文件</a:t>
            </a:r>
            <a:r>
              <a:rPr lang="en-US" altLang="zh-CN" sz="1800" dirty="0" err="1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tF</a:t>
            </a:r>
            <a:r>
              <a:rPr lang="zh-CN" altLang="en-US" sz="1800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，因此</a:t>
            </a:r>
            <a:r>
              <a:rPr lang="en-US" altLang="zh-CN" dirty="0" err="1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println</a:t>
            </a:r>
            <a:r>
              <a:rPr lang="zh-CN" altLang="en-US" dirty="0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Courier New" panose="02070309020205020404" pitchFamily="49" charset="0"/>
              </a:rPr>
              <a:t>输出到目标文件，而不是控制台</a:t>
            </a:r>
          </a:p>
        </p:txBody>
      </p:sp>
    </p:spTree>
    <p:extLst>
      <p:ext uri="{BB962C8B-B14F-4D97-AF65-F5344CB8AC3E}">
        <p14:creationId xmlns:p14="http://schemas.microsoft.com/office/powerpoint/2010/main" val="3612585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41445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异常处理概述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94915" y="1448470"/>
            <a:ext cx="10697375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32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异常产生的原因</a:t>
            </a:r>
            <a:endParaRPr lang="en-US" altLang="zh-CN" sz="32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30000"/>
              </a:lnSpc>
              <a:buFont typeface="Wingdings" pitchFamily="2" charset="2"/>
              <a:buChar char="u"/>
            </a:pPr>
            <a:r>
              <a:rPr lang="en-US" altLang="zh-CN" sz="28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Java</a:t>
            </a:r>
            <a:r>
              <a:rPr lang="zh-CN" altLang="en-US" sz="28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虚拟机同步检测到一个异常的执行条件，</a:t>
            </a:r>
            <a:r>
              <a:rPr lang="zh-CN" altLang="en-US" sz="28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间接</a:t>
            </a:r>
            <a:r>
              <a:rPr lang="zh-CN" altLang="en-US" sz="28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抛出异常，例如：</a:t>
            </a:r>
            <a:endParaRPr lang="en-US" altLang="zh-CN" sz="28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marL="1257300" lvl="2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表达式违反了正常的语义，例如整数除零。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marL="1257300" lvl="2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通过空引用访问实例变量或方法。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marL="1257300" lvl="2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访问数组超界。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marL="1257300" lvl="2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资源超出了某些限制，例如使用了过多的内存。</a:t>
            </a:r>
            <a:endParaRPr lang="en-US" altLang="zh-CN" sz="24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marL="1257300" lvl="2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2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…</a:t>
            </a:r>
            <a:endParaRPr lang="zh-CN" altLang="en-US" sz="24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marL="742950" lvl="1" indent="-285750">
              <a:lnSpc>
                <a:spcPct val="130000"/>
              </a:lnSpc>
              <a:buFont typeface="Wingdings" pitchFamily="2" charset="2"/>
              <a:buChar char="u"/>
            </a:pPr>
            <a:r>
              <a:rPr lang="zh-CN" altLang="en-US" sz="28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</a:t>
            </a:r>
            <a:r>
              <a:rPr lang="zh-CN" altLang="en-US" sz="28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显式</a:t>
            </a:r>
            <a:r>
              <a:rPr lang="zh-CN" altLang="en-US" sz="28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地执行</a:t>
            </a:r>
            <a:r>
              <a:rPr lang="en-US" altLang="zh-CN" sz="28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</a:t>
            </a:r>
            <a:r>
              <a:rPr lang="zh-CN" altLang="en-US" sz="28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语句抛出异常</a:t>
            </a:r>
            <a:endParaRPr lang="en-US" altLang="zh-CN" sz="28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418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41445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异常处理概述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C68C622F-5D4A-4C9D-AD50-B0EBBBA991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510" y="1217930"/>
            <a:ext cx="10194278" cy="1336756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noAutofit/>
          </a:bodyPr>
          <a:lstStyle>
            <a:lvl1pPr marL="342900" indent="-342900"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ct val="50000"/>
              </a:spcBef>
              <a:spcAft>
                <a:spcPts val="0"/>
              </a:spcAft>
              <a:buClr>
                <a:srgbClr val="3333CC"/>
              </a:buClr>
              <a:buSzPct val="60000"/>
              <a:buFont typeface="Wingdings" pitchFamily="2" charset="2"/>
              <a:buNone/>
              <a:defRPr/>
            </a:pP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异常的抛出都是由</a:t>
            </a: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</a:t>
            </a: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语句直接或间接抛出：</a:t>
            </a:r>
            <a:endParaRPr lang="en-US" altLang="zh-CN" sz="2000" kern="0" dirty="0">
              <a:solidFill>
                <a:srgbClr val="00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fontAlgn="auto" hangingPunct="1">
              <a:spcBef>
                <a:spcPct val="50000"/>
              </a:spcBef>
              <a:spcAft>
                <a:spcPts val="0"/>
              </a:spcAft>
              <a:buClr>
                <a:srgbClr val="3333CC"/>
              </a:buClr>
              <a:buSzPct val="60000"/>
              <a:buFont typeface="Wingdings" pitchFamily="2" charset="2"/>
              <a:buNone/>
              <a:defRPr/>
            </a:pP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1</a:t>
            </a: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：程序运行时的逻辑错误导致异常</a:t>
            </a:r>
            <a:r>
              <a:rPr lang="zh-CN" altLang="en-US" sz="2000" kern="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间接</a:t>
            </a: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抛出，例如通过空引用访问实例变量和方法</a:t>
            </a:r>
            <a:endParaRPr lang="en-US" altLang="zh-CN" sz="2000" kern="0" dirty="0">
              <a:solidFill>
                <a:srgbClr val="00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410159" y="2577842"/>
            <a:ext cx="9243152" cy="255454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A 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void m1(){ }</a:t>
            </a:r>
          </a:p>
          <a:p>
            <a:r>
              <a:rPr lang="en-US" altLang="zh-CN" sz="1600">
                <a:latin typeface="Courier New" panose="02070309020205020404" pitchFamily="49" charset="0"/>
                <a:cs typeface="Courier New" panose="02070309020205020404" pitchFamily="49" charset="0"/>
              </a:rPr>
              <a:t>    public 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static void main(String[] args){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A o = null;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endParaRPr lang="en-US" altLang="zh-CN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通过空引用访问实例方法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zh-CN" altLang="en-US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会间接地抛出异常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NullPointerException</a:t>
            </a:r>
            <a:endParaRPr lang="en-US" altLang="zh-CN" sz="16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*/       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o.m1(); 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159" y="5289014"/>
            <a:ext cx="9324975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3513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41445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异常处理概述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Text Box 5">
            <a:extLst>
              <a:ext uri="{FF2B5EF4-FFF2-40B4-BE49-F238E27FC236}">
                <a16:creationId xmlns:a16="http://schemas.microsoft.com/office/drawing/2014/main" id="{C68C622F-5D4A-4C9D-AD50-B0EBBBA991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752" y="1125949"/>
            <a:ext cx="10153986" cy="1672335"/>
          </a:xfrm>
          <a:prstGeom prst="rect">
            <a:avLst/>
          </a:prstGeom>
          <a:noFill/>
          <a:ln>
            <a:noFill/>
          </a:ln>
          <a:effectLst/>
        </p:spPr>
        <p:txBody>
          <a:bodyPr>
            <a:noAutofit/>
          </a:bodyPr>
          <a:lstStyle>
            <a:lvl1pPr marL="342900" indent="-342900"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fontAlgn="auto" hangingPunct="1">
              <a:spcBef>
                <a:spcPct val="50000"/>
              </a:spcBef>
              <a:spcAft>
                <a:spcPts val="0"/>
              </a:spcAft>
              <a:buClr>
                <a:srgbClr val="3333CC"/>
              </a:buClr>
              <a:buSzPct val="60000"/>
              <a:buFont typeface="Wingdings" pitchFamily="2" charset="2"/>
              <a:buNone/>
              <a:defRPr/>
            </a:pP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异常的抛出都是由</a:t>
            </a: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</a:t>
            </a: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语句直接或间接抛出：</a:t>
            </a:r>
            <a:endParaRPr lang="en-US" altLang="zh-CN" sz="2000" kern="0" dirty="0">
              <a:solidFill>
                <a:srgbClr val="00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fontAlgn="auto" hangingPunct="1">
              <a:spcBef>
                <a:spcPct val="50000"/>
              </a:spcBef>
              <a:spcAft>
                <a:spcPts val="0"/>
              </a:spcAft>
              <a:buClr>
                <a:srgbClr val="3333CC"/>
              </a:buClr>
              <a:buSzPct val="60000"/>
              <a:buFont typeface="Wingdings" pitchFamily="2" charset="2"/>
              <a:buNone/>
              <a:defRPr/>
            </a:pP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2</a:t>
            </a: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：程序在满足某条件时，用</a:t>
            </a: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</a:t>
            </a: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语句</a:t>
            </a:r>
            <a:r>
              <a:rPr lang="zh-CN" altLang="en-US" sz="2000" kern="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直接</a:t>
            </a: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抛出异常，如</a:t>
            </a:r>
            <a:endParaRPr lang="en-US" altLang="zh-CN" sz="2000" kern="0" dirty="0">
              <a:solidFill>
                <a:srgbClr val="00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  <a:p>
            <a:pPr eaLnBrk="1" fontAlgn="auto" hangingPunct="1">
              <a:spcBef>
                <a:spcPts val="600"/>
              </a:spcBef>
              <a:spcAft>
                <a:spcPts val="0"/>
              </a:spcAft>
              <a:buClr>
                <a:srgbClr val="3333CC"/>
              </a:buClr>
              <a:buSzPct val="60000"/>
              <a:buFont typeface="Wingdings" pitchFamily="2" charset="2"/>
              <a:buNone/>
              <a:defRPr/>
            </a:pP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if(</a:t>
            </a: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满足某条件</a:t>
            </a: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){</a:t>
            </a:r>
          </a:p>
          <a:p>
            <a:pPr eaLnBrk="1" fontAlgn="auto" hangingPunct="1">
              <a:spcBef>
                <a:spcPts val="600"/>
              </a:spcBef>
              <a:spcAft>
                <a:spcPts val="0"/>
              </a:spcAft>
              <a:buClr>
                <a:srgbClr val="3333CC"/>
              </a:buClr>
              <a:buSzPct val="60000"/>
              <a:buFont typeface="Wingdings" pitchFamily="2" charset="2"/>
              <a:buNone/>
              <a:defRPr/>
            </a:pP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		</a:t>
            </a:r>
            <a:r>
              <a:rPr lang="en-US" altLang="zh-CN" sz="2000" kern="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throw</a:t>
            </a: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 new Exception(“</a:t>
            </a:r>
            <a:r>
              <a:rPr lang="zh-CN" altLang="en-US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异常描述信息</a:t>
            </a:r>
            <a:r>
              <a:rPr lang="en-US" altLang="zh-CN" sz="2000" kern="0" dirty="0">
                <a:solidFill>
                  <a:srgbClr val="000000"/>
                </a:solidFill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rPr>
              <a:t>”);</a:t>
            </a:r>
            <a:endParaRPr lang="zh-CN" altLang="en-US" sz="2000" kern="0" dirty="0">
              <a:solidFill>
                <a:srgbClr val="000000"/>
              </a:solidFill>
              <a:latin typeface="Courier New" panose="02070309020205020404" pitchFamily="49" charset="0"/>
              <a:ea typeface="微软雅黑" panose="020B0503020204020204" pitchFamily="34" charset="-122"/>
              <a:cs typeface="Courier New" panose="02070309020205020404" pitchFamily="49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28810" y="2720404"/>
            <a:ext cx="11171104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A 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由于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方法里抛出的异常没有被处理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因此在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方法必须加上异常声明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throws Exception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public static void main(String[] args)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throws Exception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int i = new Scanner(System.in).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nextInt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if(i &gt; 10){ 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假设应用逻辑要求用户输入整数不能大于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throw new Exception("Input value is too big");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//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显式地用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throw</a:t>
            </a:r>
            <a:r>
              <a:rPr lang="zh-CN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抛出异常</a:t>
            </a:r>
            <a:endParaRPr lang="en-US" altLang="zh-CN" sz="16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024" y="5107695"/>
            <a:ext cx="921067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圆角矩形标注 8"/>
          <p:cNvSpPr/>
          <p:nvPr/>
        </p:nvSpPr>
        <p:spPr>
          <a:xfrm>
            <a:off x="7194014" y="1811776"/>
            <a:ext cx="3023577" cy="841593"/>
          </a:xfrm>
          <a:prstGeom prst="wedgeRoundRectCallout">
            <a:avLst>
              <a:gd name="adj1" fmla="val -68109"/>
              <a:gd name="adj2" fmla="val 124057"/>
              <a:gd name="adj3" fmla="val 16667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7194014" y="1822373"/>
            <a:ext cx="3172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为什么这里的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main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函数必须加异常声明而前一个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例子不需要？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一个是必检异常，一个不是</a:t>
            </a:r>
          </a:p>
        </p:txBody>
      </p:sp>
    </p:spTree>
    <p:extLst>
      <p:ext uri="{BB962C8B-B14F-4D97-AF65-F5344CB8AC3E}">
        <p14:creationId xmlns:p14="http://schemas.microsoft.com/office/powerpoint/2010/main" val="1924442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41445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异常处理概述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758199" y="1349319"/>
            <a:ext cx="10967354" cy="38225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Java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异常</a:t>
            </a:r>
            <a:r>
              <a:rPr lang="zh-CN" altLang="en-US" sz="20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都必须继承</a:t>
            </a:r>
            <a:r>
              <a:rPr lang="en-US" altLang="zh-CN" sz="2000" dirty="0" err="1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Throwable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的直接或间接子类。用户通过继承自定义异常。</a:t>
            </a:r>
            <a:endParaRPr lang="en-US" altLang="zh-CN" sz="20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Java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的异常分为二大类：从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Exception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派生的是程序级错误，可由程序本身处理；从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Error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派生是系统级错误，程序可不用处理（也基本上处理不了，例如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JVM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内存空间不够）。</a:t>
            </a:r>
            <a:endParaRPr lang="en-US" altLang="zh-CN" sz="20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Exception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的子类里，除了</a:t>
            </a:r>
            <a:r>
              <a:rPr lang="en-US" altLang="zh-CN" sz="2000" dirty="0" err="1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RuntimeException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这个分支外，其他的都是</a:t>
            </a:r>
            <a:r>
              <a:rPr lang="zh-CN" altLang="en-US" sz="2000" dirty="0">
                <a:solidFill>
                  <a:srgbClr val="FF0000"/>
                </a:solidFill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必检异常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（即：要么在函数里用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catch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子句捕获并处理，要么在所在函数加上异常声明，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PPT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第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5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页例子）。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 </a:t>
            </a:r>
            <a:r>
              <a:rPr lang="en-US" altLang="zh-CN" sz="2000" dirty="0" err="1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RuntimeException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的子类是非必检异常（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PPT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第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4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页例子）</a:t>
            </a:r>
            <a:endParaRPr lang="en-US" altLang="zh-CN" sz="20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u"/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u"/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637726" y="4345107"/>
            <a:ext cx="8010525" cy="2273300"/>
            <a:chOff x="657225" y="3800475"/>
            <a:chExt cx="8010525" cy="2273300"/>
          </a:xfrm>
        </p:grpSpPr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2276475" y="5129213"/>
              <a:ext cx="1165225" cy="349250"/>
            </a:xfrm>
            <a:prstGeom prst="rect">
              <a:avLst/>
            </a:prstGeom>
            <a:solidFill>
              <a:srgbClr val="DDDDDD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en-US" altLang="zh-CN"/>
                <a:t>Error</a:t>
              </a:r>
            </a:p>
          </p:txBody>
        </p:sp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657225" y="4789488"/>
              <a:ext cx="1136650" cy="349250"/>
            </a:xfrm>
            <a:prstGeom prst="rect">
              <a:avLst/>
            </a:prstGeom>
            <a:solidFill>
              <a:srgbClr val="FFCC66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r>
                <a:rPr lang="en-US" altLang="zh-CN"/>
                <a:t>Throwable</a:t>
              </a:r>
            </a:p>
          </p:txBody>
        </p:sp>
        <p:sp>
          <p:nvSpPr>
            <p:cNvPr id="11" name="Text Box 6"/>
            <p:cNvSpPr txBox="1">
              <a:spLocks noChangeArrowheads="1"/>
            </p:cNvSpPr>
            <p:nvPr/>
          </p:nvSpPr>
          <p:spPr bwMode="auto">
            <a:xfrm>
              <a:off x="2276475" y="4429125"/>
              <a:ext cx="1165225" cy="349250"/>
            </a:xfrm>
            <a:prstGeom prst="rect">
              <a:avLst/>
            </a:prstGeom>
            <a:solidFill>
              <a:srgbClr val="FFCC66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r>
                <a:rPr lang="en-US" altLang="zh-CN"/>
                <a:t>Exception</a:t>
              </a:r>
            </a:p>
          </p:txBody>
        </p:sp>
        <p:sp>
          <p:nvSpPr>
            <p:cNvPr id="12" name="Text Box 7"/>
            <p:cNvSpPr txBox="1">
              <a:spLocks noChangeArrowheads="1"/>
            </p:cNvSpPr>
            <p:nvPr/>
          </p:nvSpPr>
          <p:spPr bwMode="auto">
            <a:xfrm>
              <a:off x="3941763" y="3800475"/>
              <a:ext cx="2384425" cy="349250"/>
            </a:xfrm>
            <a:prstGeom prst="rect">
              <a:avLst/>
            </a:prstGeom>
            <a:solidFill>
              <a:srgbClr val="FFCC66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rIns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en-US" altLang="zh-CN"/>
                <a:t>ClassNotFoundException</a:t>
              </a:r>
            </a:p>
          </p:txBody>
        </p:sp>
        <p:sp>
          <p:nvSpPr>
            <p:cNvPr id="13" name="Text Box 8"/>
            <p:cNvSpPr txBox="1">
              <a:spLocks noChangeArrowheads="1"/>
            </p:cNvSpPr>
            <p:nvPr/>
          </p:nvSpPr>
          <p:spPr bwMode="auto">
            <a:xfrm>
              <a:off x="3941763" y="4700588"/>
              <a:ext cx="1800225" cy="349250"/>
            </a:xfrm>
            <a:prstGeom prst="rect">
              <a:avLst/>
            </a:prstGeom>
            <a:solidFill>
              <a:srgbClr val="DDDDDD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rIns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en-US" altLang="zh-CN"/>
                <a:t>RuntimeException</a:t>
              </a:r>
            </a:p>
          </p:txBody>
        </p:sp>
        <p:sp>
          <p:nvSpPr>
            <p:cNvPr id="14" name="Text Box 9"/>
            <p:cNvSpPr txBox="1">
              <a:spLocks noChangeArrowheads="1"/>
            </p:cNvSpPr>
            <p:nvPr/>
          </p:nvSpPr>
          <p:spPr bwMode="auto">
            <a:xfrm>
              <a:off x="3941763" y="4249738"/>
              <a:ext cx="1316037" cy="349250"/>
            </a:xfrm>
            <a:prstGeom prst="rect">
              <a:avLst/>
            </a:prstGeom>
            <a:solidFill>
              <a:srgbClr val="FFCC66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r>
                <a:rPr lang="en-US" altLang="zh-CN"/>
                <a:t>IOException</a:t>
              </a:r>
            </a:p>
          </p:txBody>
        </p:sp>
        <p:sp>
          <p:nvSpPr>
            <p:cNvPr id="15" name="Text Box 15"/>
            <p:cNvSpPr txBox="1">
              <a:spLocks noChangeArrowheads="1"/>
            </p:cNvSpPr>
            <p:nvPr/>
          </p:nvSpPr>
          <p:spPr bwMode="auto">
            <a:xfrm>
              <a:off x="6456363" y="4149725"/>
              <a:ext cx="2211387" cy="349250"/>
            </a:xfrm>
            <a:prstGeom prst="rect">
              <a:avLst/>
            </a:prstGeom>
            <a:solidFill>
              <a:schemeClr val="bg2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en-US" altLang="zh-CN"/>
                <a:t>ArithmeticException</a:t>
              </a:r>
            </a:p>
          </p:txBody>
        </p:sp>
        <p:sp>
          <p:nvSpPr>
            <p:cNvPr id="16" name="AutoShape 29"/>
            <p:cNvSpPr>
              <a:spLocks noChangeArrowheads="1"/>
            </p:cNvSpPr>
            <p:nvPr/>
          </p:nvSpPr>
          <p:spPr bwMode="auto">
            <a:xfrm>
              <a:off x="1793875" y="4854575"/>
              <a:ext cx="215900" cy="217488"/>
            </a:xfrm>
            <a:prstGeom prst="leftArrow">
              <a:avLst>
                <a:gd name="adj1" fmla="val 731"/>
                <a:gd name="adj2" fmla="val 95588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cxnSp>
          <p:nvCxnSpPr>
            <p:cNvPr id="17" name="AutoShape 30"/>
            <p:cNvCxnSpPr>
              <a:cxnSpLocks noChangeShapeType="1"/>
              <a:stCxn id="16" idx="3"/>
              <a:endCxn id="9" idx="1"/>
            </p:cNvCxnSpPr>
            <p:nvPr/>
          </p:nvCxnSpPr>
          <p:spPr bwMode="auto">
            <a:xfrm>
              <a:off x="2009775" y="4964113"/>
              <a:ext cx="266700" cy="339725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" name="AutoShape 31"/>
            <p:cNvCxnSpPr>
              <a:cxnSpLocks noChangeShapeType="1"/>
              <a:stCxn id="16" idx="3"/>
              <a:endCxn id="11" idx="1"/>
            </p:cNvCxnSpPr>
            <p:nvPr/>
          </p:nvCxnSpPr>
          <p:spPr bwMode="auto">
            <a:xfrm flipV="1">
              <a:off x="2009775" y="4603750"/>
              <a:ext cx="266700" cy="36036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9" name="AutoShape 32"/>
            <p:cNvSpPr>
              <a:spLocks noChangeArrowheads="1"/>
            </p:cNvSpPr>
            <p:nvPr/>
          </p:nvSpPr>
          <p:spPr bwMode="auto">
            <a:xfrm>
              <a:off x="3446463" y="4481513"/>
              <a:ext cx="215900" cy="217487"/>
            </a:xfrm>
            <a:prstGeom prst="leftArrow">
              <a:avLst>
                <a:gd name="adj1" fmla="val 731"/>
                <a:gd name="adj2" fmla="val 95588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0" name="AutoShape 33"/>
            <p:cNvSpPr>
              <a:spLocks noChangeArrowheads="1"/>
            </p:cNvSpPr>
            <p:nvPr/>
          </p:nvSpPr>
          <p:spPr bwMode="auto">
            <a:xfrm>
              <a:off x="5741988" y="4765675"/>
              <a:ext cx="215900" cy="217488"/>
            </a:xfrm>
            <a:prstGeom prst="leftArrow">
              <a:avLst>
                <a:gd name="adj1" fmla="val 731"/>
                <a:gd name="adj2" fmla="val 95588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cxnSp>
          <p:nvCxnSpPr>
            <p:cNvPr id="21" name="AutoShape 34"/>
            <p:cNvCxnSpPr>
              <a:cxnSpLocks noChangeShapeType="1"/>
              <a:stCxn id="19" idx="3"/>
              <a:endCxn id="12" idx="1"/>
            </p:cNvCxnSpPr>
            <p:nvPr/>
          </p:nvCxnSpPr>
          <p:spPr bwMode="auto">
            <a:xfrm flipV="1">
              <a:off x="3662363" y="3975100"/>
              <a:ext cx="279400" cy="615950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" name="AutoShape 35"/>
            <p:cNvCxnSpPr>
              <a:cxnSpLocks noChangeShapeType="1"/>
              <a:stCxn id="19" idx="3"/>
              <a:endCxn id="14" idx="1"/>
            </p:cNvCxnSpPr>
            <p:nvPr/>
          </p:nvCxnSpPr>
          <p:spPr bwMode="auto">
            <a:xfrm flipV="1">
              <a:off x="3662363" y="4424363"/>
              <a:ext cx="279400" cy="166687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3" name="AutoShape 40"/>
            <p:cNvCxnSpPr>
              <a:cxnSpLocks noChangeShapeType="1"/>
              <a:stCxn id="19" idx="3"/>
              <a:endCxn id="13" idx="1"/>
            </p:cNvCxnSpPr>
            <p:nvPr/>
          </p:nvCxnSpPr>
          <p:spPr bwMode="auto">
            <a:xfrm>
              <a:off x="3662363" y="4591050"/>
              <a:ext cx="279400" cy="28416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" name="Text Box 47"/>
            <p:cNvSpPr txBox="1">
              <a:spLocks noChangeArrowheads="1"/>
            </p:cNvSpPr>
            <p:nvPr/>
          </p:nvSpPr>
          <p:spPr bwMode="auto">
            <a:xfrm>
              <a:off x="6456363" y="4600575"/>
              <a:ext cx="2211387" cy="349250"/>
            </a:xfrm>
            <a:prstGeom prst="rect">
              <a:avLst/>
            </a:prstGeom>
            <a:solidFill>
              <a:schemeClr val="bg2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rIns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en-US" altLang="zh-CN"/>
                <a:t>NullPointerException</a:t>
              </a:r>
            </a:p>
          </p:txBody>
        </p:sp>
        <p:sp>
          <p:nvSpPr>
            <p:cNvPr id="26" name="Text Box 48"/>
            <p:cNvSpPr txBox="1">
              <a:spLocks noChangeArrowheads="1"/>
            </p:cNvSpPr>
            <p:nvPr/>
          </p:nvSpPr>
          <p:spPr bwMode="auto">
            <a:xfrm>
              <a:off x="6456363" y="5029200"/>
              <a:ext cx="2211387" cy="593725"/>
            </a:xfrm>
            <a:prstGeom prst="rect">
              <a:avLst/>
            </a:prstGeom>
            <a:solidFill>
              <a:schemeClr val="bg2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rIns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en-US" altLang="zh-CN"/>
                <a:t>ArrayIndexOutOfBoundsException</a:t>
              </a:r>
            </a:p>
          </p:txBody>
        </p:sp>
        <p:cxnSp>
          <p:nvCxnSpPr>
            <p:cNvPr id="27" name="AutoShape 49"/>
            <p:cNvCxnSpPr>
              <a:cxnSpLocks noChangeShapeType="1"/>
              <a:stCxn id="20" idx="3"/>
              <a:endCxn id="15" idx="1"/>
            </p:cNvCxnSpPr>
            <p:nvPr/>
          </p:nvCxnSpPr>
          <p:spPr bwMode="auto">
            <a:xfrm flipV="1">
              <a:off x="5957888" y="4324350"/>
              <a:ext cx="498475" cy="55086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" name="AutoShape 50"/>
            <p:cNvCxnSpPr>
              <a:cxnSpLocks noChangeShapeType="1"/>
              <a:stCxn id="20" idx="3"/>
              <a:endCxn id="24" idx="1"/>
            </p:cNvCxnSpPr>
            <p:nvPr/>
          </p:nvCxnSpPr>
          <p:spPr bwMode="auto">
            <a:xfrm flipV="1">
              <a:off x="5957888" y="4775200"/>
              <a:ext cx="498475" cy="10001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AutoShape 51"/>
            <p:cNvCxnSpPr>
              <a:cxnSpLocks noChangeShapeType="1"/>
              <a:stCxn id="20" idx="3"/>
              <a:endCxn id="26" idx="1"/>
            </p:cNvCxnSpPr>
            <p:nvPr/>
          </p:nvCxnSpPr>
          <p:spPr bwMode="auto">
            <a:xfrm>
              <a:off x="5957888" y="4875213"/>
              <a:ext cx="498475" cy="450850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Text Box 53"/>
            <p:cNvSpPr txBox="1">
              <a:spLocks noChangeArrowheads="1"/>
            </p:cNvSpPr>
            <p:nvPr/>
          </p:nvSpPr>
          <p:spPr bwMode="auto">
            <a:xfrm>
              <a:off x="6456363" y="5724525"/>
              <a:ext cx="2211387" cy="349250"/>
            </a:xfrm>
            <a:prstGeom prst="rect">
              <a:avLst/>
            </a:prstGeom>
            <a:solidFill>
              <a:schemeClr val="bg2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 rIns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en-US" altLang="zh-CN"/>
                <a:t>…</a:t>
              </a:r>
            </a:p>
          </p:txBody>
        </p:sp>
        <p:cxnSp>
          <p:nvCxnSpPr>
            <p:cNvPr id="31" name="AutoShape 54"/>
            <p:cNvCxnSpPr>
              <a:cxnSpLocks noChangeShapeType="1"/>
              <a:stCxn id="20" idx="3"/>
              <a:endCxn id="30" idx="1"/>
            </p:cNvCxnSpPr>
            <p:nvPr/>
          </p:nvCxnSpPr>
          <p:spPr bwMode="auto">
            <a:xfrm>
              <a:off x="5957888" y="4875213"/>
              <a:ext cx="498475" cy="1023937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2" name="Text Box 55"/>
            <p:cNvSpPr txBox="1">
              <a:spLocks noChangeArrowheads="1"/>
            </p:cNvSpPr>
            <p:nvPr/>
          </p:nvSpPr>
          <p:spPr bwMode="auto">
            <a:xfrm>
              <a:off x="3941763" y="5151438"/>
              <a:ext cx="1316037" cy="349250"/>
            </a:xfrm>
            <a:prstGeom prst="rect">
              <a:avLst/>
            </a:prstGeom>
            <a:solidFill>
              <a:srgbClr val="FFCC66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en-US" altLang="zh-CN" dirty="0"/>
                <a:t>…</a:t>
              </a:r>
            </a:p>
          </p:txBody>
        </p:sp>
        <p:cxnSp>
          <p:nvCxnSpPr>
            <p:cNvPr id="33" name="AutoShape 56"/>
            <p:cNvCxnSpPr>
              <a:cxnSpLocks noChangeShapeType="1"/>
              <a:stCxn id="19" idx="3"/>
              <a:endCxn id="32" idx="1"/>
            </p:cNvCxnSpPr>
            <p:nvPr/>
          </p:nvCxnSpPr>
          <p:spPr bwMode="auto">
            <a:xfrm>
              <a:off x="3662363" y="4591050"/>
              <a:ext cx="279400" cy="735013"/>
            </a:xfrm>
            <a:prstGeom prst="bentConnector3">
              <a:avLst>
                <a:gd name="adj1" fmla="val 50000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41445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异常处理概述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389770" y="1042513"/>
            <a:ext cx="11184086" cy="4311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运行时异常系统处理异常的过程如下：</a:t>
            </a:r>
            <a:endParaRPr lang="en-US" altLang="zh-CN" sz="20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当发生异常时，运行时系统按与方法调用次序相反的次序搜索调用堆栈，寻找一个包含可处理异常的代码块的方法，这个代码块称为异常处理器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(exception handler)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，即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try/catch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语句</a:t>
            </a:r>
            <a:endParaRPr lang="en-US" altLang="zh-CN" sz="20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如果被抛出的异常对象与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try/catch</a:t>
            </a: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块可以处理的类型匹配，运行时系统将异常对象传递给它，这称为捕获异常</a:t>
            </a:r>
            <a:r>
              <a:rPr lang="en-US" altLang="zh-CN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(catch the exception)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lang="zh-CN" altLang="en-US" sz="2000" dirty="0">
                <a:latin typeface="Courier New" panose="02070309020205020404" pitchFamily="49" charset="0"/>
                <a:ea typeface="微软雅黑" panose="020B0503020204020204" charset="-122"/>
                <a:cs typeface="Courier New" panose="02070309020205020404" pitchFamily="49" charset="0"/>
              </a:rPr>
              <a:t>如果运行时系统彻底搜索了调用堆栈中的所有方法，但没有找到合适的异常处理器，程序则终止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endParaRPr lang="zh-CN" altLang="en-US" sz="2000" dirty="0">
              <a:latin typeface="Courier New" panose="02070309020205020404" pitchFamily="49" charset="0"/>
              <a:ea typeface="微软雅黑" panose="020B0503020204020204" charset="-122"/>
              <a:cs typeface="Courier New" panose="02070309020205020404" pitchFamily="49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30000"/>
              </a:lnSpc>
              <a:buFont typeface="Wingdings" pitchFamily="2" charset="2"/>
              <a:buChar char="u"/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25" y="4378528"/>
            <a:ext cx="5885035" cy="2296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188" y="4398439"/>
            <a:ext cx="5878716" cy="2276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8620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131736" y="1160660"/>
            <a:ext cx="7417072" cy="2880320"/>
            <a:chOff x="683568" y="980728"/>
            <a:chExt cx="7417072" cy="2880320"/>
          </a:xfrm>
        </p:grpSpPr>
        <p:sp>
          <p:nvSpPr>
            <p:cNvPr id="6" name="Rectangle 2">
              <a:extLst>
                <a:ext uri="{FF2B5EF4-FFF2-40B4-BE49-F238E27FC236}">
                  <a16:creationId xmlns:a16="http://schemas.microsoft.com/office/drawing/2014/main" id="{F79D90A9-7DB7-4EA5-93C7-E177EC5FA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568" y="980728"/>
              <a:ext cx="7417072" cy="288032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zh-CN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7" name="Text Box 4">
              <a:extLst>
                <a:ext uri="{FF2B5EF4-FFF2-40B4-BE49-F238E27FC236}">
                  <a16:creationId xmlns:a16="http://schemas.microsoft.com/office/drawing/2014/main" id="{BF275BF3-77CC-4786-9B10-35295AB1C2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0579" y="1428087"/>
              <a:ext cx="898556" cy="36933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JVM</a:t>
              </a:r>
            </a:p>
          </p:txBody>
        </p:sp>
        <p:sp>
          <p:nvSpPr>
            <p:cNvPr id="8" name="Text Box 5">
              <a:extLst>
                <a:ext uri="{FF2B5EF4-FFF2-40B4-BE49-F238E27FC236}">
                  <a16:creationId xmlns:a16="http://schemas.microsoft.com/office/drawing/2014/main" id="{3BC63EF6-B71D-4B32-989F-9A89318E57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59294" y="2025038"/>
              <a:ext cx="898557" cy="32832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b="1">
                  <a:latin typeface="华文新魏" panose="02010800040101010101" pitchFamily="2" charset="-122"/>
                  <a:ea typeface="华文新魏" panose="02010800040101010101" pitchFamily="2" charset="-122"/>
                </a:rPr>
                <a:t>main</a:t>
              </a:r>
            </a:p>
          </p:txBody>
        </p:sp>
        <p:sp>
          <p:nvSpPr>
            <p:cNvPr id="9" name="Text Box 6">
              <a:extLst>
                <a:ext uri="{FF2B5EF4-FFF2-40B4-BE49-F238E27FC236}">
                  <a16:creationId xmlns:a16="http://schemas.microsoft.com/office/drawing/2014/main" id="{00F9C38F-39F0-4A68-AFF0-EED91332C5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4023" y="2600820"/>
              <a:ext cx="898556" cy="32832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b="1">
                  <a:latin typeface="华文新魏" panose="02010800040101010101" pitchFamily="2" charset="-122"/>
                  <a:ea typeface="华文新魏" panose="02010800040101010101" pitchFamily="2" charset="-122"/>
                </a:rPr>
                <a:t>f</a:t>
              </a:r>
            </a:p>
          </p:txBody>
        </p:sp>
        <p:sp>
          <p:nvSpPr>
            <p:cNvPr id="10" name="Text Box 7">
              <a:extLst>
                <a:ext uri="{FF2B5EF4-FFF2-40B4-BE49-F238E27FC236}">
                  <a16:creationId xmlns:a16="http://schemas.microsoft.com/office/drawing/2014/main" id="{283EAA8B-E3DF-4F1B-A2B6-3567501F5B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75214" y="3176602"/>
              <a:ext cx="898556" cy="32832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b="1">
                  <a:latin typeface="华文新魏" panose="02010800040101010101" pitchFamily="2" charset="-122"/>
                  <a:ea typeface="华文新魏" panose="02010800040101010101" pitchFamily="2" charset="-122"/>
                </a:rPr>
                <a:t>g</a:t>
              </a:r>
            </a:p>
          </p:txBody>
        </p:sp>
        <p:cxnSp>
          <p:nvCxnSpPr>
            <p:cNvPr id="11" name="AutoShape 8">
              <a:extLst>
                <a:ext uri="{FF2B5EF4-FFF2-40B4-BE49-F238E27FC236}">
                  <a16:creationId xmlns:a16="http://schemas.microsoft.com/office/drawing/2014/main" id="{B0B674C5-9E07-487A-9D94-4D07036101BD}"/>
                </a:ext>
              </a:extLst>
            </p:cNvPr>
            <p:cNvCxnSpPr>
              <a:cxnSpLocks noChangeShapeType="1"/>
              <a:stCxn id="7" idx="1"/>
              <a:endCxn id="8" idx="1"/>
            </p:cNvCxnSpPr>
            <p:nvPr/>
          </p:nvCxnSpPr>
          <p:spPr bwMode="auto">
            <a:xfrm rot="10800000" flipH="1" flipV="1">
              <a:off x="1010578" y="1612752"/>
              <a:ext cx="348715" cy="576447"/>
            </a:xfrm>
            <a:prstGeom prst="bentConnector3">
              <a:avLst>
                <a:gd name="adj1" fmla="val -65555"/>
              </a:avLst>
            </a:prstGeom>
            <a:noFill/>
            <a:ln w="12700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sp>
          <p:nvSpPr>
            <p:cNvPr id="12" name="Line 9">
              <a:extLst>
                <a:ext uri="{FF2B5EF4-FFF2-40B4-BE49-F238E27FC236}">
                  <a16:creationId xmlns:a16="http://schemas.microsoft.com/office/drawing/2014/main" id="{FAFD3531-C48B-431D-805A-937D7A2E25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31641" y="2439940"/>
              <a:ext cx="0" cy="38385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3" name="Line 10">
              <a:extLst>
                <a:ext uri="{FF2B5EF4-FFF2-40B4-BE49-F238E27FC236}">
                  <a16:creationId xmlns:a16="http://schemas.microsoft.com/office/drawing/2014/main" id="{635DBFBA-93B2-4CA7-9BB1-EC785F0EA2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31641" y="2836495"/>
              <a:ext cx="432639" cy="141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4" name="Line 11">
              <a:extLst>
                <a:ext uri="{FF2B5EF4-FFF2-40B4-BE49-F238E27FC236}">
                  <a16:creationId xmlns:a16="http://schemas.microsoft.com/office/drawing/2014/main" id="{C94824ED-158F-4E5F-8E1E-EA14AADFA82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9393" y="3028422"/>
              <a:ext cx="0" cy="3852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15" name="Line 12">
              <a:extLst>
                <a:ext uri="{FF2B5EF4-FFF2-40B4-BE49-F238E27FC236}">
                  <a16:creationId xmlns:a16="http://schemas.microsoft.com/office/drawing/2014/main" id="{2B2594C5-8E85-4A31-BB0A-D59ADAC87C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9393" y="3413689"/>
              <a:ext cx="328458" cy="141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grpSp>
          <p:nvGrpSpPr>
            <p:cNvPr id="16" name="Group 13">
              <a:extLst>
                <a:ext uri="{FF2B5EF4-FFF2-40B4-BE49-F238E27FC236}">
                  <a16:creationId xmlns:a16="http://schemas.microsoft.com/office/drawing/2014/main" id="{BD7C4348-DFAE-4CF4-B20B-8CBE9A3F6D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19428" y="2849197"/>
              <a:ext cx="918814" cy="524978"/>
              <a:chOff x="2246" y="2441"/>
              <a:chExt cx="635" cy="372"/>
            </a:xfrm>
          </p:grpSpPr>
          <p:sp>
            <p:nvSpPr>
              <p:cNvPr id="17" name="Line 14">
                <a:extLst>
                  <a:ext uri="{FF2B5EF4-FFF2-40B4-BE49-F238E27FC236}">
                    <a16:creationId xmlns:a16="http://schemas.microsoft.com/office/drawing/2014/main" id="{6E7E6A1A-C7A7-472D-A0B4-F886C150F7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62" y="2813"/>
                <a:ext cx="318" cy="0"/>
              </a:xfrm>
              <a:prstGeom prst="line">
                <a:avLst/>
              </a:prstGeom>
              <a:noFill/>
              <a:ln w="127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b="1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sp>
            <p:nvSpPr>
              <p:cNvPr id="18" name="Line 15">
                <a:extLst>
                  <a:ext uri="{FF2B5EF4-FFF2-40B4-BE49-F238E27FC236}">
                    <a16:creationId xmlns:a16="http://schemas.microsoft.com/office/drawing/2014/main" id="{95DFC989-E5FD-4398-9B8E-0C97446231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46" y="2442"/>
                <a:ext cx="635" cy="0"/>
              </a:xfrm>
              <a:prstGeom prst="line">
                <a:avLst/>
              </a:prstGeom>
              <a:noFill/>
              <a:ln w="12700">
                <a:solidFill>
                  <a:srgbClr val="FF0000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zh-CN" altLang="en-US" b="1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sp>
            <p:nvSpPr>
              <p:cNvPr id="19" name="Line 16">
                <a:extLst>
                  <a:ext uri="{FF2B5EF4-FFF2-40B4-BE49-F238E27FC236}">
                    <a16:creationId xmlns:a16="http://schemas.microsoft.com/office/drawing/2014/main" id="{DFE69E1D-BBB2-450C-AE39-1CBF4054D3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79" y="2441"/>
                <a:ext cx="0" cy="363"/>
              </a:xfrm>
              <a:prstGeom prst="line">
                <a:avLst/>
              </a:prstGeom>
              <a:noFill/>
              <a:ln w="127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b="1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grpSp>
          <p:nvGrpSpPr>
            <p:cNvPr id="20" name="Group 17">
              <a:extLst>
                <a:ext uri="{FF2B5EF4-FFF2-40B4-BE49-F238E27FC236}">
                  <a16:creationId xmlns:a16="http://schemas.microsoft.com/office/drawing/2014/main" id="{FE978752-0D40-4A22-9B5A-0879E40875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57851" y="2324219"/>
              <a:ext cx="1390520" cy="385265"/>
              <a:chOff x="1927" y="2069"/>
              <a:chExt cx="961" cy="273"/>
            </a:xfrm>
          </p:grpSpPr>
          <p:sp>
            <p:nvSpPr>
              <p:cNvPr id="21" name="Line 18">
                <a:extLst>
                  <a:ext uri="{FF2B5EF4-FFF2-40B4-BE49-F238E27FC236}">
                    <a16:creationId xmlns:a16="http://schemas.microsoft.com/office/drawing/2014/main" id="{35877CCA-7075-47B0-96F6-F405D38C21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66" y="2342"/>
                <a:ext cx="622" cy="0"/>
              </a:xfrm>
              <a:prstGeom prst="line">
                <a:avLst/>
              </a:prstGeom>
              <a:noFill/>
              <a:ln w="127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b="1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sp>
            <p:nvSpPr>
              <p:cNvPr id="22" name="Line 19">
                <a:extLst>
                  <a:ext uri="{FF2B5EF4-FFF2-40B4-BE49-F238E27FC236}">
                    <a16:creationId xmlns:a16="http://schemas.microsoft.com/office/drawing/2014/main" id="{1A7BD00E-0075-412B-8FFE-F7F6A25EFB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888" y="2069"/>
                <a:ext cx="0" cy="273"/>
              </a:xfrm>
              <a:prstGeom prst="line">
                <a:avLst/>
              </a:prstGeom>
              <a:noFill/>
              <a:ln w="127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b="1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sp>
            <p:nvSpPr>
              <p:cNvPr id="23" name="Line 20">
                <a:extLst>
                  <a:ext uri="{FF2B5EF4-FFF2-40B4-BE49-F238E27FC236}">
                    <a16:creationId xmlns:a16="http://schemas.microsoft.com/office/drawing/2014/main" id="{086C3495-20AB-49B4-8926-24479C5E81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927" y="2069"/>
                <a:ext cx="953" cy="0"/>
              </a:xfrm>
              <a:prstGeom prst="line">
                <a:avLst/>
              </a:prstGeom>
              <a:noFill/>
              <a:ln w="12700">
                <a:solidFill>
                  <a:srgbClr val="FF0000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zh-CN" altLang="en-US" b="1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grpSp>
          <p:nvGrpSpPr>
            <p:cNvPr id="24" name="Group 21">
              <a:extLst>
                <a:ext uri="{FF2B5EF4-FFF2-40B4-BE49-F238E27FC236}">
                  <a16:creationId xmlns:a16="http://schemas.microsoft.com/office/drawing/2014/main" id="{6368BDC9-2CD8-4E26-AE91-ED0A19F827E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29393" y="1684931"/>
              <a:ext cx="1711744" cy="447360"/>
              <a:chOff x="1700" y="1616"/>
              <a:chExt cx="1183" cy="317"/>
            </a:xfrm>
          </p:grpSpPr>
          <p:sp>
            <p:nvSpPr>
              <p:cNvPr id="25" name="Line 22">
                <a:extLst>
                  <a:ext uri="{FF2B5EF4-FFF2-40B4-BE49-F238E27FC236}">
                    <a16:creationId xmlns:a16="http://schemas.microsoft.com/office/drawing/2014/main" id="{897B35C0-245F-44B6-A016-E85F201640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930" y="1933"/>
                <a:ext cx="953" cy="0"/>
              </a:xfrm>
              <a:prstGeom prst="line">
                <a:avLst/>
              </a:prstGeom>
              <a:noFill/>
              <a:ln w="127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b="1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sp>
            <p:nvSpPr>
              <p:cNvPr id="26" name="Line 23">
                <a:extLst>
                  <a:ext uri="{FF2B5EF4-FFF2-40B4-BE49-F238E27FC236}">
                    <a16:creationId xmlns:a16="http://schemas.microsoft.com/office/drawing/2014/main" id="{BD2C335C-C530-4F06-A6DE-E919A852B3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880" y="1616"/>
                <a:ext cx="0" cy="317"/>
              </a:xfrm>
              <a:prstGeom prst="line">
                <a:avLst/>
              </a:prstGeom>
              <a:noFill/>
              <a:ln w="127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 b="1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  <p:sp>
            <p:nvSpPr>
              <p:cNvPr id="27" name="Line 24">
                <a:extLst>
                  <a:ext uri="{FF2B5EF4-FFF2-40B4-BE49-F238E27FC236}">
                    <a16:creationId xmlns:a16="http://schemas.microsoft.com/office/drawing/2014/main" id="{4ED7073A-E8E1-41A2-8990-490EBB887A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00" y="1616"/>
                <a:ext cx="1180" cy="0"/>
              </a:xfrm>
              <a:prstGeom prst="line">
                <a:avLst/>
              </a:prstGeom>
              <a:noFill/>
              <a:ln w="12700">
                <a:solidFill>
                  <a:srgbClr val="FF0000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zh-CN" altLang="en-US" b="1">
                  <a:latin typeface="华文新魏" panose="02010800040101010101" pitchFamily="2" charset="-122"/>
                  <a:ea typeface="华文新魏" panose="02010800040101010101" pitchFamily="2" charset="-122"/>
                </a:endParaRPr>
              </a:p>
            </p:txBody>
          </p:sp>
        </p:grpSp>
        <p:sp>
          <p:nvSpPr>
            <p:cNvPr id="28" name="Text Box 25">
              <a:extLst>
                <a:ext uri="{FF2B5EF4-FFF2-40B4-BE49-F238E27FC236}">
                  <a16:creationId xmlns:a16="http://schemas.microsoft.com/office/drawing/2014/main" id="{365CD0C9-AA83-4C12-9CE4-47A9AB3860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0366" y="2836495"/>
              <a:ext cx="3741816" cy="64633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/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如果</a:t>
              </a:r>
              <a:r>
                <a:rPr lang="zh-CN" altLang="en-US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方法</a:t>
              </a:r>
              <a:r>
                <a:rPr lang="en-US" altLang="zh-CN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g</a:t>
              </a:r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里抛出的异常没有被处理，则异常被抛到</a:t>
              </a:r>
              <a:r>
                <a:rPr lang="en-US" altLang="zh-CN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g</a:t>
              </a:r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的调用者</a:t>
              </a:r>
              <a:r>
                <a:rPr lang="en-US" altLang="zh-CN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f</a:t>
              </a:r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去处理</a:t>
              </a:r>
            </a:p>
          </p:txBody>
        </p:sp>
        <p:sp>
          <p:nvSpPr>
            <p:cNvPr id="29" name="Text Box 26">
              <a:extLst>
                <a:ext uri="{FF2B5EF4-FFF2-40B4-BE49-F238E27FC236}">
                  <a16:creationId xmlns:a16="http://schemas.microsoft.com/office/drawing/2014/main" id="{6D077869-0C96-4557-B9D2-600E52D3D3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0366" y="2266358"/>
              <a:ext cx="3741816" cy="570137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/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如果该异常没有</a:t>
              </a:r>
              <a:r>
                <a:rPr lang="en-US" altLang="zh-CN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f</a:t>
              </a:r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被处理，则异常被抛到</a:t>
              </a:r>
              <a:r>
                <a:rPr lang="en-US" altLang="zh-CN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f</a:t>
              </a:r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的调用者</a:t>
              </a:r>
              <a:r>
                <a:rPr lang="en-US" altLang="zh-CN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main</a:t>
              </a:r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去处理</a:t>
              </a:r>
            </a:p>
          </p:txBody>
        </p:sp>
        <p:sp>
          <p:nvSpPr>
            <p:cNvPr id="30" name="Text Box 27">
              <a:extLst>
                <a:ext uri="{FF2B5EF4-FFF2-40B4-BE49-F238E27FC236}">
                  <a16:creationId xmlns:a16="http://schemas.microsoft.com/office/drawing/2014/main" id="{A2725DF5-8010-4E04-9A4D-044086C99D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0366" y="1627071"/>
              <a:ext cx="3741816" cy="64633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/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如果该异常没有被</a:t>
              </a:r>
              <a:r>
                <a:rPr lang="en-US" altLang="zh-CN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main</a:t>
              </a:r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处理，则异常被抛到</a:t>
              </a:r>
              <a:r>
                <a:rPr lang="en-US" altLang="zh-CN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JVM</a:t>
              </a:r>
              <a:r>
                <a:rPr lang="zh-CN" altLang="en-US" sz="1800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去处理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774928" y="3977680"/>
            <a:ext cx="7417072" cy="2880320"/>
            <a:chOff x="683568" y="3909926"/>
            <a:chExt cx="7417072" cy="2880320"/>
          </a:xfrm>
        </p:grpSpPr>
        <p:sp>
          <p:nvSpPr>
            <p:cNvPr id="31" name="Rectangle 2">
              <a:extLst>
                <a:ext uri="{FF2B5EF4-FFF2-40B4-BE49-F238E27FC236}">
                  <a16:creationId xmlns:a16="http://schemas.microsoft.com/office/drawing/2014/main" id="{7935DAAB-D8E4-4377-8279-157347B9C9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568" y="3909926"/>
              <a:ext cx="7417072" cy="288032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zh-CN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C8EF4A8E-646A-426B-A0A4-D86576406991}"/>
                </a:ext>
              </a:extLst>
            </p:cNvPr>
            <p:cNvSpPr/>
            <p:nvPr/>
          </p:nvSpPr>
          <p:spPr>
            <a:xfrm>
              <a:off x="2275214" y="5350086"/>
              <a:ext cx="1182234" cy="720080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try/catch</a:t>
              </a:r>
              <a:endParaRPr lang="zh-CN" altLang="en-US" dirty="0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8E2423AD-2EC3-4FE8-BDBD-BAC614B559D0}"/>
                </a:ext>
              </a:extLst>
            </p:cNvPr>
            <p:cNvSpPr/>
            <p:nvPr/>
          </p:nvSpPr>
          <p:spPr>
            <a:xfrm>
              <a:off x="2134262" y="4858973"/>
              <a:ext cx="1456394" cy="1557989"/>
            </a:xfrm>
            <a:prstGeom prst="rect">
              <a:avLst/>
            </a:prstGeom>
            <a:solidFill>
              <a:srgbClr val="FFC000">
                <a:alpha val="36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zh-CN" dirty="0"/>
                <a:t>try/catch</a:t>
              </a:r>
              <a:endParaRPr lang="zh-CN" altLang="en-US" dirty="0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D5F0BFB-0FAF-469A-BAB3-B227800998EB}"/>
                </a:ext>
              </a:extLst>
            </p:cNvPr>
            <p:cNvSpPr/>
            <p:nvPr/>
          </p:nvSpPr>
          <p:spPr>
            <a:xfrm>
              <a:off x="1959392" y="4308407"/>
              <a:ext cx="1800200" cy="2360679"/>
            </a:xfrm>
            <a:prstGeom prst="rect">
              <a:avLst/>
            </a:prstGeom>
            <a:solidFill>
              <a:srgbClr val="FFC000">
                <a:alpha val="13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zh-CN" dirty="0"/>
                <a:t>try/catch</a:t>
              </a:r>
              <a:endParaRPr lang="zh-CN" altLang="en-US" dirty="0"/>
            </a:p>
          </p:txBody>
        </p:sp>
        <p:sp>
          <p:nvSpPr>
            <p:cNvPr id="35" name="Line 14">
              <a:extLst>
                <a:ext uri="{FF2B5EF4-FFF2-40B4-BE49-F238E27FC236}">
                  <a16:creationId xmlns:a16="http://schemas.microsoft.com/office/drawing/2014/main" id="{EA320540-E0FE-44E2-A6B6-E5BF26338F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68878" y="5801454"/>
              <a:ext cx="460130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36" name="Line 15">
              <a:extLst>
                <a:ext uri="{FF2B5EF4-FFF2-40B4-BE49-F238E27FC236}">
                  <a16:creationId xmlns:a16="http://schemas.microsoft.com/office/drawing/2014/main" id="{DDFE4573-1259-432A-9C2E-E58D421997D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577601" y="5288564"/>
              <a:ext cx="357375" cy="325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37" name="Line 16">
              <a:extLst>
                <a:ext uri="{FF2B5EF4-FFF2-40B4-BE49-F238E27FC236}">
                  <a16:creationId xmlns:a16="http://schemas.microsoft.com/office/drawing/2014/main" id="{09742DEB-4C94-4C4E-A91D-20915FF625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3304" y="5292987"/>
              <a:ext cx="0" cy="512277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38" name="Line 14">
              <a:extLst>
                <a:ext uri="{FF2B5EF4-FFF2-40B4-BE49-F238E27FC236}">
                  <a16:creationId xmlns:a16="http://schemas.microsoft.com/office/drawing/2014/main" id="{8E411134-8B13-43BD-B33E-CC75EC4A5E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90655" y="5085184"/>
              <a:ext cx="519547" cy="0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39" name="Line 16">
              <a:extLst>
                <a:ext uri="{FF2B5EF4-FFF2-40B4-BE49-F238E27FC236}">
                  <a16:creationId xmlns:a16="http://schemas.microsoft.com/office/drawing/2014/main" id="{1D86965F-36DA-4EA6-AB45-EFB6A9BB75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05510" y="4579974"/>
              <a:ext cx="0" cy="512277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40" name="Line 15">
              <a:extLst>
                <a:ext uri="{FF2B5EF4-FFF2-40B4-BE49-F238E27FC236}">
                  <a16:creationId xmlns:a16="http://schemas.microsoft.com/office/drawing/2014/main" id="{84264D76-9249-4436-BB14-49859A11A4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743443" y="4579645"/>
              <a:ext cx="357375" cy="325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 b="1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  <p:sp>
          <p:nvSpPr>
            <p:cNvPr id="41" name="Text Box 27">
              <a:extLst>
                <a:ext uri="{FF2B5EF4-FFF2-40B4-BE49-F238E27FC236}">
                  <a16:creationId xmlns:a16="http://schemas.microsoft.com/office/drawing/2014/main" id="{6357D293-9530-439B-99BB-9EE06CCEB3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28797" y="4265975"/>
              <a:ext cx="3741816" cy="120032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/>
              <a:r>
                <a:rPr lang="zh-CN" altLang="en-US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在每个方法内部，则按照</a:t>
              </a:r>
              <a:r>
                <a:rPr lang="en-US" altLang="zh-CN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try/catch</a:t>
              </a:r>
              <a:r>
                <a:rPr lang="zh-CN" altLang="en-US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的嵌套关系逐层由内向外层查找匹配的</a:t>
              </a:r>
              <a:r>
                <a:rPr lang="en-US" altLang="zh-CN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catch</a:t>
              </a:r>
              <a:r>
                <a:rPr lang="zh-CN" altLang="en-US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子句（假设最里层的</a:t>
              </a:r>
              <a:r>
                <a:rPr lang="en-US" altLang="zh-CN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try</a:t>
              </a:r>
              <a:r>
                <a:rPr lang="zh-CN" altLang="en-US" b="1" dirty="0">
                  <a:latin typeface="华文新魏" panose="02010800040101010101" pitchFamily="2" charset="-122"/>
                  <a:ea typeface="华文新魏" panose="02010800040101010101" pitchFamily="2" charset="-122"/>
                </a:rPr>
                <a:t>块里有语句抛出异常）</a:t>
              </a:r>
              <a:endParaRPr lang="zh-CN" altLang="en-US" sz="1800" b="1" dirty="0">
                <a:latin typeface="华文新魏" panose="02010800040101010101" pitchFamily="2" charset="-122"/>
                <a:ea typeface="华文新魏" panose="02010800040101010101" pitchFamily="2" charset="-122"/>
              </a:endParaRPr>
            </a:p>
          </p:txBody>
        </p:sp>
      </p:grpSp>
      <p:sp>
        <p:nvSpPr>
          <p:cNvPr id="42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12.1</a:t>
            </a:r>
          </a:p>
        </p:txBody>
      </p:sp>
      <p:sp>
        <p:nvSpPr>
          <p:cNvPr id="43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41445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异常处理概述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7122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文本占位符 1"/>
          <p:cNvSpPr>
            <a:spLocks noGrp="1"/>
          </p:cNvSpPr>
          <p:nvPr>
            <p:ph type="body" sz="quarter" idx="10"/>
          </p:nvPr>
        </p:nvSpPr>
        <p:spPr bwMode="auto">
          <a:xfrm>
            <a:off x="237439" y="175846"/>
            <a:ext cx="1248461" cy="835269"/>
          </a:xfrm>
          <a:noFill/>
        </p:spPr>
        <p:txBody>
          <a:bodyPr vert="horz" wrap="square" lIns="91440" tIns="45720" rIns="91440" bIns="45720" numCol="1" anchor="t" anchorCtr="0" compatLnSpc="1">
            <a:normAutofit fontScale="87500"/>
          </a:bodyPr>
          <a:lstStyle/>
          <a:p>
            <a:pPr eaLnBrk="1" hangingPunct="1"/>
            <a:r>
              <a:rPr lang="en-US" altLang="zh-CN" dirty="0"/>
              <a:t>12.1</a:t>
            </a:r>
          </a:p>
        </p:txBody>
      </p:sp>
      <p:sp>
        <p:nvSpPr>
          <p:cNvPr id="11267" name="文本占位符 2"/>
          <p:cNvSpPr>
            <a:spLocks noGrp="1"/>
          </p:cNvSpPr>
          <p:nvPr>
            <p:ph type="body" sz="quarter" idx="12"/>
          </p:nvPr>
        </p:nvSpPr>
        <p:spPr bwMode="auto">
          <a:xfrm>
            <a:off x="1649291" y="141445"/>
            <a:ext cx="7394575" cy="496887"/>
          </a:xfrm>
          <a:noFill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异常处理概述</a:t>
            </a:r>
            <a:endParaRPr lang="en-US" altLang="zh-CN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551215" y="5400675"/>
            <a:ext cx="4514850" cy="1408112"/>
            <a:chOff x="3221586" y="4668838"/>
            <a:chExt cx="4514850" cy="1408112"/>
          </a:xfrm>
        </p:grpSpPr>
        <p:sp>
          <p:nvSpPr>
            <p:cNvPr id="34" name="Text Box 15"/>
            <p:cNvSpPr txBox="1">
              <a:spLocks noChangeArrowheads="1"/>
            </p:cNvSpPr>
            <p:nvPr/>
          </p:nvSpPr>
          <p:spPr bwMode="auto">
            <a:xfrm>
              <a:off x="3221586" y="4821238"/>
              <a:ext cx="99695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zh-CN" altLang="en-US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异常处理</a:t>
              </a:r>
            </a:p>
          </p:txBody>
        </p:sp>
        <p:sp>
          <p:nvSpPr>
            <p:cNvPr id="35" name="Rectangle 5"/>
            <p:cNvSpPr>
              <a:spLocks noChangeArrowheads="1"/>
            </p:cNvSpPr>
            <p:nvPr/>
          </p:nvSpPr>
          <p:spPr bwMode="auto">
            <a:xfrm>
              <a:off x="4362998" y="5759450"/>
              <a:ext cx="2160588" cy="317500"/>
            </a:xfrm>
            <a:prstGeom prst="rect">
              <a:avLst/>
            </a:prstGeom>
            <a:solidFill>
              <a:schemeClr val="bg1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r>
                <a:rPr lang="en-US" altLang="zh-CN" sz="140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main</a:t>
              </a:r>
            </a:p>
          </p:txBody>
        </p:sp>
        <p:sp>
          <p:nvSpPr>
            <p:cNvPr id="36" name="Rectangle 6"/>
            <p:cNvSpPr>
              <a:spLocks noChangeArrowheads="1"/>
            </p:cNvSpPr>
            <p:nvPr/>
          </p:nvSpPr>
          <p:spPr bwMode="auto">
            <a:xfrm>
              <a:off x="4362998" y="5400675"/>
              <a:ext cx="2160588" cy="317500"/>
            </a:xfrm>
            <a:prstGeom prst="rect">
              <a:avLst/>
            </a:prstGeom>
            <a:solidFill>
              <a:schemeClr val="bg1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有异常处理器的方法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A</a:t>
              </a:r>
              <a:endPara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endParaRPr>
            </a:p>
          </p:txBody>
        </p:sp>
        <p:sp>
          <p:nvSpPr>
            <p:cNvPr id="37" name="Rectangle 7"/>
            <p:cNvSpPr>
              <a:spLocks noChangeArrowheads="1"/>
            </p:cNvSpPr>
            <p:nvPr/>
          </p:nvSpPr>
          <p:spPr bwMode="auto">
            <a:xfrm>
              <a:off x="4362998" y="5040313"/>
              <a:ext cx="2160588" cy="317500"/>
            </a:xfrm>
            <a:prstGeom prst="rect">
              <a:avLst/>
            </a:prstGeom>
            <a:solidFill>
              <a:schemeClr val="bg1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没有异常处理器的方法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B</a:t>
              </a:r>
              <a:endPara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endParaRPr>
            </a:p>
          </p:txBody>
        </p:sp>
        <p:sp>
          <p:nvSpPr>
            <p:cNvPr id="38" name="Rectangle 8"/>
            <p:cNvSpPr>
              <a:spLocks noChangeArrowheads="1"/>
            </p:cNvSpPr>
            <p:nvPr/>
          </p:nvSpPr>
          <p:spPr bwMode="auto">
            <a:xfrm>
              <a:off x="4362998" y="4668838"/>
              <a:ext cx="2160588" cy="317500"/>
            </a:xfrm>
            <a:prstGeom prst="rect">
              <a:avLst/>
            </a:prstGeom>
            <a:solidFill>
              <a:schemeClr val="bg1"/>
            </a:solidFill>
            <a:ln w="12700" algn="ctr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anchor="ctr">
              <a:spAutoFit/>
            </a:bodyPr>
            <a:lstStyle/>
            <a:p>
              <a:pPr>
                <a:defRPr/>
              </a:pPr>
              <a:r>
                <a:rPr lang="zh-CN" altLang="en-US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抛出异常的方法</a:t>
              </a:r>
              <a:r>
                <a:rPr lang="en-US" altLang="zh-CN" sz="1400" dirty="0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C</a:t>
              </a:r>
              <a:endParaRPr lang="zh-CN" altLang="en-US" sz="1400" dirty="0">
                <a:latin typeface="Courier New" panose="02070309020205020404" pitchFamily="49" charset="0"/>
                <a:ea typeface="微软雅黑" panose="020B0503020204020204" pitchFamily="34" charset="-122"/>
                <a:cs typeface="Courier New" panose="02070309020205020404" pitchFamily="49" charset="0"/>
              </a:endParaRPr>
            </a:p>
          </p:txBody>
        </p:sp>
        <p:cxnSp>
          <p:nvCxnSpPr>
            <p:cNvPr id="39" name="AutoShape 9"/>
            <p:cNvCxnSpPr>
              <a:cxnSpLocks noChangeShapeType="1"/>
              <a:stCxn id="35" idx="3"/>
              <a:endCxn id="36" idx="3"/>
            </p:cNvCxnSpPr>
            <p:nvPr/>
          </p:nvCxnSpPr>
          <p:spPr bwMode="auto">
            <a:xfrm flipV="1">
              <a:off x="6523586" y="5559425"/>
              <a:ext cx="1587" cy="358775"/>
            </a:xfrm>
            <a:prstGeom prst="curvedConnector3">
              <a:avLst>
                <a:gd name="adj1" fmla="val 14300005"/>
              </a:avLst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0" name="AutoShape 10"/>
            <p:cNvCxnSpPr>
              <a:cxnSpLocks noChangeShapeType="1"/>
              <a:stCxn id="36" idx="3"/>
              <a:endCxn id="37" idx="3"/>
            </p:cNvCxnSpPr>
            <p:nvPr/>
          </p:nvCxnSpPr>
          <p:spPr bwMode="auto">
            <a:xfrm flipV="1">
              <a:off x="6523586" y="5199063"/>
              <a:ext cx="1587" cy="360362"/>
            </a:xfrm>
            <a:prstGeom prst="curvedConnector3">
              <a:avLst>
                <a:gd name="adj1" fmla="val 14300005"/>
              </a:avLst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1" name="AutoShape 11"/>
            <p:cNvCxnSpPr>
              <a:cxnSpLocks noChangeShapeType="1"/>
              <a:stCxn id="37" idx="3"/>
              <a:endCxn id="38" idx="3"/>
            </p:cNvCxnSpPr>
            <p:nvPr/>
          </p:nvCxnSpPr>
          <p:spPr bwMode="auto">
            <a:xfrm flipV="1">
              <a:off x="6523586" y="4827588"/>
              <a:ext cx="1587" cy="371475"/>
            </a:xfrm>
            <a:prstGeom prst="curvedConnector3">
              <a:avLst>
                <a:gd name="adj1" fmla="val 14300005"/>
              </a:avLst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" name="AutoShape 12"/>
            <p:cNvCxnSpPr>
              <a:cxnSpLocks noChangeShapeType="1"/>
              <a:stCxn id="38" idx="1"/>
              <a:endCxn id="37" idx="1"/>
            </p:cNvCxnSpPr>
            <p:nvPr/>
          </p:nvCxnSpPr>
          <p:spPr bwMode="auto">
            <a:xfrm rot="10800000" flipH="1" flipV="1">
              <a:off x="4362998" y="4827588"/>
              <a:ext cx="1588" cy="371475"/>
            </a:xfrm>
            <a:prstGeom prst="curvedConnector3">
              <a:avLst>
                <a:gd name="adj1" fmla="val -14400005"/>
              </a:avLst>
            </a:prstGeom>
            <a:noFill/>
            <a:ln w="12700">
              <a:solidFill>
                <a:schemeClr val="accent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" name="AutoShape 13"/>
            <p:cNvCxnSpPr>
              <a:cxnSpLocks noChangeShapeType="1"/>
              <a:stCxn id="37" idx="1"/>
              <a:endCxn id="36" idx="1"/>
            </p:cNvCxnSpPr>
            <p:nvPr/>
          </p:nvCxnSpPr>
          <p:spPr bwMode="auto">
            <a:xfrm rot="10800000" flipH="1" flipV="1">
              <a:off x="4362998" y="5199063"/>
              <a:ext cx="1588" cy="360362"/>
            </a:xfrm>
            <a:prstGeom prst="curvedConnector3">
              <a:avLst>
                <a:gd name="adj1" fmla="val -14400005"/>
              </a:avLst>
            </a:prstGeom>
            <a:noFill/>
            <a:ln w="12700">
              <a:solidFill>
                <a:schemeClr val="accent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4" name="Text Box 14"/>
            <p:cNvSpPr txBox="1">
              <a:spLocks noChangeArrowheads="1"/>
            </p:cNvSpPr>
            <p:nvPr/>
          </p:nvSpPr>
          <p:spPr bwMode="auto">
            <a:xfrm>
              <a:off x="6739486" y="5613400"/>
              <a:ext cx="996950" cy="336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宋体" charset="-122"/>
                  <a:ea typeface="宋体" charset="-122"/>
                </a:defRPr>
              </a:lvl9pPr>
            </a:lstStyle>
            <a:p>
              <a:pPr algn="l" eaLnBrk="1" hangingPunct="1"/>
              <a:r>
                <a:rPr lang="zh-CN" altLang="en-US">
                  <a:latin typeface="Courier New" panose="02070309020205020404" pitchFamily="49" charset="0"/>
                  <a:ea typeface="微软雅黑" panose="020B0503020204020204" pitchFamily="34" charset="-122"/>
                  <a:cs typeface="Courier New" panose="02070309020205020404" pitchFamily="49" charset="0"/>
                </a:rPr>
                <a:t>方法调用</a:t>
              </a:r>
            </a:p>
          </p:txBody>
        </p:sp>
      </p:grpSp>
      <p:sp>
        <p:nvSpPr>
          <p:cNvPr id="3" name="矩形 2"/>
          <p:cNvSpPr/>
          <p:nvPr/>
        </p:nvSpPr>
        <p:spPr>
          <a:xfrm>
            <a:off x="0" y="1176730"/>
            <a:ext cx="5596569" cy="52629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CallStack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endParaRPr lang="en-US" altLang="zh-CN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static void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methodA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System.out.println("in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methodA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try {  </a:t>
            </a: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sz="16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methodB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} </a:t>
            </a: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catch (Exception e) {</a:t>
            </a: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System.out.println(e);</a:t>
            </a:r>
          </a:p>
          <a:p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System.out.println("end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methodA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en-US" altLang="zh-CN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static void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methodB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System.out.println("in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methodB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methodC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System.out.println("end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methodB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en-US" altLang="zh-CN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956453" y="1562325"/>
            <a:ext cx="5739788" cy="37856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>
            <a:solidFill>
              <a:schemeClr val="accent4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CallStack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static void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methodC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System.out.println("in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methodC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i = 10 / 0;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System.out.println(i);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System.out.println("end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methodC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endParaRPr lang="en-US" altLang="zh-CN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 static void main(String[] args) {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System.out.println("in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methodMain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methodA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System.out.println("end </a:t>
            </a:r>
            <a:r>
              <a:rPr lang="en-US" altLang="zh-CN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methodMain</a:t>
            </a:r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en-US" altLang="zh-CN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" name="圆角矩形标注 18"/>
          <p:cNvSpPr/>
          <p:nvPr/>
        </p:nvSpPr>
        <p:spPr>
          <a:xfrm>
            <a:off x="9125550" y="1393612"/>
            <a:ext cx="2449385" cy="536794"/>
          </a:xfrm>
          <a:prstGeom prst="wedgeRoundRectCallout">
            <a:avLst>
              <a:gd name="adj1" fmla="val -43371"/>
              <a:gd name="adj2" fmla="val 97377"/>
              <a:gd name="adj3" fmla="val 16667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9125551" y="1404208"/>
            <a:ext cx="2449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抛出异常，但没有处理，顺着调用栈向上抛到方法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圆角矩形标注 20"/>
          <p:cNvSpPr/>
          <p:nvPr/>
        </p:nvSpPr>
        <p:spPr>
          <a:xfrm>
            <a:off x="2381391" y="5658694"/>
            <a:ext cx="2449385" cy="536794"/>
          </a:xfrm>
          <a:prstGeom prst="wedgeRoundRectCallout">
            <a:avLst>
              <a:gd name="adj1" fmla="val -34375"/>
              <a:gd name="adj2" fmla="val -101701"/>
              <a:gd name="adj3" fmla="val 16667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2381392" y="5669290"/>
            <a:ext cx="2449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没有处理，顺着调用栈向上抛到方法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圆角矩形标注 22"/>
          <p:cNvSpPr/>
          <p:nvPr/>
        </p:nvSpPr>
        <p:spPr>
          <a:xfrm>
            <a:off x="3457372" y="2362815"/>
            <a:ext cx="2449385" cy="536794"/>
          </a:xfrm>
          <a:prstGeom prst="wedgeRoundRectCallout">
            <a:avLst>
              <a:gd name="adj1" fmla="val -61362"/>
              <a:gd name="adj2" fmla="val -7293"/>
              <a:gd name="adj3" fmla="val 16667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457373" y="2373411"/>
            <a:ext cx="2449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方法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捕获异常并处理，这里只是简单打印出异常对象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648080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4.2|30.3|21.2|50.5|6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5|58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7.9|23.1|61.7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0517C"/>
        </a:solidFill>
        <a:ln>
          <a:noFill/>
        </a:ln>
      </a:spPr>
      <a:bodyPr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1787</TotalTime>
  <Words>3922</Words>
  <Application>Microsoft Office PowerPoint</Application>
  <PresentationFormat>宽屏</PresentationFormat>
  <Paragraphs>438</Paragraphs>
  <Slides>26</Slides>
  <Notes>20</Notes>
  <HiddenSlides>1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Arial</vt:lpstr>
      <vt:lpstr>Calibri Light</vt:lpstr>
      <vt:lpstr>微软雅黑</vt:lpstr>
      <vt:lpstr>Calibri</vt:lpstr>
      <vt:lpstr>华文细黑</vt:lpstr>
      <vt:lpstr>华文新魏</vt:lpstr>
      <vt:lpstr>宋体</vt:lpstr>
      <vt:lpstr>Wingdings</vt:lpstr>
      <vt:lpstr>Courier New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lvxinqiao</dc:creator>
  <cp:lastModifiedBy>辜 希武</cp:lastModifiedBy>
  <cp:revision>264</cp:revision>
  <dcterms:created xsi:type="dcterms:W3CDTF">2018-01-23T14:33:00Z</dcterms:created>
  <dcterms:modified xsi:type="dcterms:W3CDTF">2024-04-07T02:40:55Z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